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3.xml" ContentType="application/vnd.openxmlformats-officedocument.drawingml.char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2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7" r:id="rId3"/>
    <p:sldId id="263" r:id="rId4"/>
    <p:sldId id="295" r:id="rId5"/>
    <p:sldId id="259" r:id="rId6"/>
    <p:sldId id="260" r:id="rId7"/>
    <p:sldId id="264" r:id="rId8"/>
    <p:sldId id="269" r:id="rId9"/>
    <p:sldId id="292" r:id="rId10"/>
    <p:sldId id="293" r:id="rId11"/>
    <p:sldId id="258" r:id="rId12"/>
    <p:sldId id="291" r:id="rId13"/>
    <p:sldId id="299" r:id="rId14"/>
    <p:sldId id="297" r:id="rId15"/>
    <p:sldId id="311" r:id="rId16"/>
    <p:sldId id="286" r:id="rId17"/>
    <p:sldId id="300" r:id="rId18"/>
    <p:sldId id="301" r:id="rId19"/>
    <p:sldId id="302" r:id="rId20"/>
    <p:sldId id="304" r:id="rId21"/>
    <p:sldId id="305" r:id="rId22"/>
    <p:sldId id="306" r:id="rId23"/>
    <p:sldId id="307" r:id="rId24"/>
    <p:sldId id="308" r:id="rId25"/>
    <p:sldId id="309" r:id="rId26"/>
    <p:sldId id="285" r:id="rId27"/>
    <p:sldId id="290" r:id="rId28"/>
    <p:sldId id="296" r:id="rId29"/>
    <p:sldId id="294" r:id="rId30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8E00"/>
    <a:srgbClr val="E4E9E9"/>
    <a:srgbClr val="828C97"/>
    <a:srgbClr val="99FF33"/>
    <a:srgbClr val="AAB8C6"/>
    <a:srgbClr val="9CA1AC"/>
    <a:srgbClr val="DBE1E1"/>
    <a:srgbClr val="2D3135"/>
    <a:srgbClr val="2E323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16" autoAdjust="0"/>
    <p:restoredTop sz="86341" autoAdjust="0"/>
  </p:normalViewPr>
  <p:slideViewPr>
    <p:cSldViewPr snapToGrid="0" snapToObjects="1">
      <p:cViewPr>
        <p:scale>
          <a:sx n="100" d="100"/>
          <a:sy n="100" d="100"/>
        </p:scale>
        <p:origin x="-630" y="9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AD-LD\Service%20Communication\Points%20presse%20et%20Observatoire\Observatoire%20de%20l'Immobilier\19e%20Observatoire%20-%20mai%202014\2014-04-24_Evolution%20des%20Taux%20Fixes%20Excellent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AD-LD\Service%20Communication\Points%20presse%20et%20Observatoire\Observatoire%20de%20l'Immobilier\19e%20Observatoire%20-%20mai%202014\2014-04-24_Evolution%20des%20Taux%20Fixes%20Excellent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chart>
    <c:plotArea>
      <c:layout>
        <c:manualLayout>
          <c:layoutTarget val="inner"/>
          <c:xMode val="edge"/>
          <c:yMode val="edge"/>
          <c:x val="3.9847161459477552E-2"/>
          <c:y val="5.0314456348157524E-2"/>
          <c:w val="0.92789573535759973"/>
          <c:h val="0.79371469074077239"/>
        </c:manualLayout>
      </c:layout>
      <c:lineChart>
        <c:grouping val="standard"/>
        <c:ser>
          <c:idx val="3"/>
          <c:order val="0"/>
          <c:tx>
            <c:strRef>
              <c:f>'Evolution taux fixes 2005-13'!$H$6</c:f>
              <c:strCache>
                <c:ptCount val="1"/>
                <c:pt idx="0">
                  <c:v>Taux fixe  excellent à 20 ans</c:v>
                </c:pt>
              </c:strCache>
            </c:strRef>
          </c:tx>
          <c:spPr>
            <a:ln w="38100">
              <a:solidFill>
                <a:schemeClr val="accent6"/>
              </a:solidFill>
            </a:ln>
          </c:spPr>
          <c:marker>
            <c:symbol val="none"/>
          </c:marker>
          <c:cat>
            <c:strRef>
              <c:f>'Evolution taux fixes 2005-13'!$B$7:$C$124</c:f>
              <c:strCache>
                <c:ptCount val="118"/>
                <c:pt idx="0">
                  <c:v>janv.-05</c:v>
                </c:pt>
                <c:pt idx="1">
                  <c:v>févr.-05</c:v>
                </c:pt>
                <c:pt idx="2">
                  <c:v>mars-05</c:v>
                </c:pt>
                <c:pt idx="3">
                  <c:v>avr.-05</c:v>
                </c:pt>
                <c:pt idx="4">
                  <c:v>mai-05</c:v>
                </c:pt>
                <c:pt idx="5">
                  <c:v>juin-05</c:v>
                </c:pt>
                <c:pt idx="6">
                  <c:v>juil.-05</c:v>
                </c:pt>
                <c:pt idx="7">
                  <c:v>août-05</c:v>
                </c:pt>
                <c:pt idx="8">
                  <c:v>sept.-05</c:v>
                </c:pt>
                <c:pt idx="9">
                  <c:v>oct.-05</c:v>
                </c:pt>
                <c:pt idx="10">
                  <c:v>nov.-05</c:v>
                </c:pt>
                <c:pt idx="11">
                  <c:v>déc.-05</c:v>
                </c:pt>
                <c:pt idx="12">
                  <c:v>janv.-06</c:v>
                </c:pt>
                <c:pt idx="13">
                  <c:v>févr.-06</c:v>
                </c:pt>
                <c:pt idx="14">
                  <c:v>mars-06</c:v>
                </c:pt>
                <c:pt idx="15">
                  <c:v>avr.-06</c:v>
                </c:pt>
                <c:pt idx="16">
                  <c:v>mai-06</c:v>
                </c:pt>
                <c:pt idx="17">
                  <c:v>juin-06</c:v>
                </c:pt>
                <c:pt idx="18">
                  <c:v>juil.-06</c:v>
                </c:pt>
                <c:pt idx="19">
                  <c:v>août-06</c:v>
                </c:pt>
                <c:pt idx="20">
                  <c:v>sept.-06</c:v>
                </c:pt>
                <c:pt idx="21">
                  <c:v>oct.-06</c:v>
                </c:pt>
                <c:pt idx="22">
                  <c:v>nov.-06</c:v>
                </c:pt>
                <c:pt idx="23">
                  <c:v>déc.-06</c:v>
                </c:pt>
                <c:pt idx="24">
                  <c:v>janv.-07</c:v>
                </c:pt>
                <c:pt idx="25">
                  <c:v>févr.-07</c:v>
                </c:pt>
                <c:pt idx="26">
                  <c:v>mars-07</c:v>
                </c:pt>
                <c:pt idx="27">
                  <c:v>avr.-07</c:v>
                </c:pt>
                <c:pt idx="28">
                  <c:v>mai-07</c:v>
                </c:pt>
                <c:pt idx="29">
                  <c:v>juin-07</c:v>
                </c:pt>
                <c:pt idx="30">
                  <c:v>juil.-07</c:v>
                </c:pt>
                <c:pt idx="31">
                  <c:v>août-07</c:v>
                </c:pt>
                <c:pt idx="32">
                  <c:v>sept.-07</c:v>
                </c:pt>
                <c:pt idx="33">
                  <c:v>oct.-07</c:v>
                </c:pt>
                <c:pt idx="34">
                  <c:v>nov.-07</c:v>
                </c:pt>
                <c:pt idx="35">
                  <c:v>déc.-07</c:v>
                </c:pt>
                <c:pt idx="36">
                  <c:v>janv.-08</c:v>
                </c:pt>
                <c:pt idx="37">
                  <c:v>févr.-08</c:v>
                </c:pt>
                <c:pt idx="38">
                  <c:v>mars-08</c:v>
                </c:pt>
                <c:pt idx="39">
                  <c:v>avr.-08</c:v>
                </c:pt>
                <c:pt idx="40">
                  <c:v>mai-08</c:v>
                </c:pt>
                <c:pt idx="41">
                  <c:v>juin-08</c:v>
                </c:pt>
                <c:pt idx="42">
                  <c:v>juil.-08</c:v>
                </c:pt>
                <c:pt idx="43">
                  <c:v>août-08</c:v>
                </c:pt>
                <c:pt idx="44">
                  <c:v>sept.-08</c:v>
                </c:pt>
                <c:pt idx="45">
                  <c:v>oct.-08</c:v>
                </c:pt>
                <c:pt idx="46">
                  <c:v>nov.-08</c:v>
                </c:pt>
                <c:pt idx="47">
                  <c:v>déc.-08</c:v>
                </c:pt>
                <c:pt idx="48">
                  <c:v>janv.-09</c:v>
                </c:pt>
                <c:pt idx="49">
                  <c:v>févr.-09</c:v>
                </c:pt>
                <c:pt idx="50">
                  <c:v>mars-09</c:v>
                </c:pt>
                <c:pt idx="51">
                  <c:v>avr.-09</c:v>
                </c:pt>
                <c:pt idx="52">
                  <c:v>mai-09</c:v>
                </c:pt>
                <c:pt idx="53">
                  <c:v>juin-09</c:v>
                </c:pt>
                <c:pt idx="54">
                  <c:v>juil.-09</c:v>
                </c:pt>
                <c:pt idx="55">
                  <c:v>août-09</c:v>
                </c:pt>
                <c:pt idx="56">
                  <c:v>sept.-09</c:v>
                </c:pt>
                <c:pt idx="57">
                  <c:v>oct.-09</c:v>
                </c:pt>
                <c:pt idx="58">
                  <c:v>nov.-09</c:v>
                </c:pt>
                <c:pt idx="59">
                  <c:v>déc.-09</c:v>
                </c:pt>
                <c:pt idx="60">
                  <c:v>janv.-10</c:v>
                </c:pt>
                <c:pt idx="61">
                  <c:v>févr.-10</c:v>
                </c:pt>
                <c:pt idx="62">
                  <c:v>mars-10</c:v>
                </c:pt>
                <c:pt idx="63">
                  <c:v>avr.-10</c:v>
                </c:pt>
                <c:pt idx="64">
                  <c:v>mai-10</c:v>
                </c:pt>
                <c:pt idx="65">
                  <c:v>juin-10</c:v>
                </c:pt>
                <c:pt idx="66">
                  <c:v>juil.-10</c:v>
                </c:pt>
                <c:pt idx="67">
                  <c:v>août-10</c:v>
                </c:pt>
                <c:pt idx="68">
                  <c:v>sept.-10</c:v>
                </c:pt>
                <c:pt idx="69">
                  <c:v>oct.-10</c:v>
                </c:pt>
                <c:pt idx="70">
                  <c:v>nov.-10</c:v>
                </c:pt>
                <c:pt idx="71">
                  <c:v>déc.-10</c:v>
                </c:pt>
                <c:pt idx="72">
                  <c:v>janv.-11</c:v>
                </c:pt>
                <c:pt idx="73">
                  <c:v>févr.-11</c:v>
                </c:pt>
                <c:pt idx="74">
                  <c:v>mars-11</c:v>
                </c:pt>
                <c:pt idx="75">
                  <c:v>avr.-11</c:v>
                </c:pt>
                <c:pt idx="76">
                  <c:v>mai-11</c:v>
                </c:pt>
                <c:pt idx="77">
                  <c:v>juin-11</c:v>
                </c:pt>
                <c:pt idx="78">
                  <c:v>juil.-11</c:v>
                </c:pt>
                <c:pt idx="79">
                  <c:v>août-11</c:v>
                </c:pt>
                <c:pt idx="80">
                  <c:v>sept.-11</c:v>
                </c:pt>
                <c:pt idx="81">
                  <c:v>oct.-11</c:v>
                </c:pt>
                <c:pt idx="82">
                  <c:v>nov.-11</c:v>
                </c:pt>
                <c:pt idx="83">
                  <c:v>déc.-11</c:v>
                </c:pt>
                <c:pt idx="84">
                  <c:v>janv.-12</c:v>
                </c:pt>
                <c:pt idx="85">
                  <c:v>févr.-12</c:v>
                </c:pt>
                <c:pt idx="86">
                  <c:v>mars-12</c:v>
                </c:pt>
                <c:pt idx="87">
                  <c:v>avr.-12</c:v>
                </c:pt>
                <c:pt idx="88">
                  <c:v>mai-12</c:v>
                </c:pt>
                <c:pt idx="89">
                  <c:v>juin-12</c:v>
                </c:pt>
                <c:pt idx="90">
                  <c:v>juil.-12</c:v>
                </c:pt>
                <c:pt idx="91">
                  <c:v>août-12</c:v>
                </c:pt>
                <c:pt idx="92">
                  <c:v>sept.-12</c:v>
                </c:pt>
                <c:pt idx="93">
                  <c:v>oct.-12</c:v>
                </c:pt>
                <c:pt idx="94">
                  <c:v>nov.-12</c:v>
                </c:pt>
                <c:pt idx="95">
                  <c:v>déc.-12</c:v>
                </c:pt>
                <c:pt idx="96">
                  <c:v>janv.-13</c:v>
                </c:pt>
                <c:pt idx="97">
                  <c:v>févr.-13</c:v>
                </c:pt>
                <c:pt idx="98">
                  <c:v>mars-13</c:v>
                </c:pt>
                <c:pt idx="99">
                  <c:v>avr.-13</c:v>
                </c:pt>
                <c:pt idx="100">
                  <c:v>mai-13</c:v>
                </c:pt>
                <c:pt idx="101">
                  <c:v>juin-13</c:v>
                </c:pt>
                <c:pt idx="102">
                  <c:v>juil.-13</c:v>
                </c:pt>
                <c:pt idx="103">
                  <c:v>août-13</c:v>
                </c:pt>
                <c:pt idx="104">
                  <c:v>sept.-13</c:v>
                </c:pt>
                <c:pt idx="105">
                  <c:v>oct.-13</c:v>
                </c:pt>
                <c:pt idx="106">
                  <c:v>nov.-13</c:v>
                </c:pt>
                <c:pt idx="107">
                  <c:v>déc.-13</c:v>
                </c:pt>
                <c:pt idx="108">
                  <c:v>janv.-14</c:v>
                </c:pt>
                <c:pt idx="109">
                  <c:v>févr.-14</c:v>
                </c:pt>
                <c:pt idx="110">
                  <c:v>mars-14</c:v>
                </c:pt>
                <c:pt idx="111">
                  <c:v>avr.-14</c:v>
                </c:pt>
                <c:pt idx="112">
                  <c:v>mai-14</c:v>
                </c:pt>
                <c:pt idx="113">
                  <c:v>juin-14</c:v>
                </c:pt>
                <c:pt idx="114">
                  <c:v>juil.-14</c:v>
                </c:pt>
                <c:pt idx="115">
                  <c:v>août-14</c:v>
                </c:pt>
                <c:pt idx="116">
                  <c:v>sept.-14</c:v>
                </c:pt>
                <c:pt idx="117">
                  <c:v>oct.-14</c:v>
                </c:pt>
              </c:strCache>
            </c:strRef>
          </c:cat>
          <c:val>
            <c:numRef>
              <c:f>'Evolution taux fixes 2005-13'!$H$8:$H$124</c:f>
              <c:numCache>
                <c:formatCode>0.00%</c:formatCode>
                <c:ptCount val="117"/>
                <c:pt idx="0">
                  <c:v>3.7500000000000137E-2</c:v>
                </c:pt>
                <c:pt idx="1">
                  <c:v>3.8500000000000006E-2</c:v>
                </c:pt>
                <c:pt idx="2">
                  <c:v>3.7500000000000137E-2</c:v>
                </c:pt>
                <c:pt idx="3">
                  <c:v>3.6500000000000123E-2</c:v>
                </c:pt>
                <c:pt idx="4">
                  <c:v>3.5500000000000011E-2</c:v>
                </c:pt>
                <c:pt idx="5">
                  <c:v>3.5000000000000128E-2</c:v>
                </c:pt>
                <c:pt idx="6">
                  <c:v>3.5000000000000128E-2</c:v>
                </c:pt>
                <c:pt idx="7">
                  <c:v>3.3000000000000015E-2</c:v>
                </c:pt>
                <c:pt idx="8">
                  <c:v>3.3500000000000009E-2</c:v>
                </c:pt>
                <c:pt idx="9">
                  <c:v>3.450000000000001E-2</c:v>
                </c:pt>
                <c:pt idx="10">
                  <c:v>3.5000000000000128E-2</c:v>
                </c:pt>
                <c:pt idx="11">
                  <c:v>3.5000000000000128E-2</c:v>
                </c:pt>
                <c:pt idx="12">
                  <c:v>3.5000000000000128E-2</c:v>
                </c:pt>
                <c:pt idx="13">
                  <c:v>3.4000000000000016E-2</c:v>
                </c:pt>
                <c:pt idx="14">
                  <c:v>3.5000000000000128E-2</c:v>
                </c:pt>
                <c:pt idx="15">
                  <c:v>3.6500000000000123E-2</c:v>
                </c:pt>
                <c:pt idx="16">
                  <c:v>3.6500000000000123E-2</c:v>
                </c:pt>
                <c:pt idx="17">
                  <c:v>3.7500000000000137E-2</c:v>
                </c:pt>
                <c:pt idx="18">
                  <c:v>3.8500000000000006E-2</c:v>
                </c:pt>
                <c:pt idx="19">
                  <c:v>3.8000000000000124E-2</c:v>
                </c:pt>
                <c:pt idx="20">
                  <c:v>3.7000000000000137E-2</c:v>
                </c:pt>
                <c:pt idx="21">
                  <c:v>3.7500000000000137E-2</c:v>
                </c:pt>
                <c:pt idx="22">
                  <c:v>3.8500000000000006E-2</c:v>
                </c:pt>
                <c:pt idx="23">
                  <c:v>3.8000000000000124E-2</c:v>
                </c:pt>
                <c:pt idx="24">
                  <c:v>3.8500000000000006E-2</c:v>
                </c:pt>
                <c:pt idx="25">
                  <c:v>3.8500000000000006E-2</c:v>
                </c:pt>
                <c:pt idx="26">
                  <c:v>3.9000000000000125E-2</c:v>
                </c:pt>
                <c:pt idx="27">
                  <c:v>4.0000000000000112E-2</c:v>
                </c:pt>
                <c:pt idx="28">
                  <c:v>4.3500000000000011E-2</c:v>
                </c:pt>
                <c:pt idx="29">
                  <c:v>4.3500000000000011E-2</c:v>
                </c:pt>
                <c:pt idx="30">
                  <c:v>4.5500000000000013E-2</c:v>
                </c:pt>
                <c:pt idx="31">
                  <c:v>4.5500000000000013E-2</c:v>
                </c:pt>
                <c:pt idx="32">
                  <c:v>4.6000000000000013E-2</c:v>
                </c:pt>
                <c:pt idx="33">
                  <c:v>4.6000000000000013E-2</c:v>
                </c:pt>
                <c:pt idx="34">
                  <c:v>4.6500000000000014E-2</c:v>
                </c:pt>
                <c:pt idx="35">
                  <c:v>4.7000000000000125E-2</c:v>
                </c:pt>
                <c:pt idx="36">
                  <c:v>4.6500000000000014E-2</c:v>
                </c:pt>
                <c:pt idx="37">
                  <c:v>4.6000000000000013E-2</c:v>
                </c:pt>
                <c:pt idx="38">
                  <c:v>4.5300000000000139E-2</c:v>
                </c:pt>
                <c:pt idx="39">
                  <c:v>4.5500000000000013E-2</c:v>
                </c:pt>
                <c:pt idx="40">
                  <c:v>4.7000000000000125E-2</c:v>
                </c:pt>
                <c:pt idx="41">
                  <c:v>4.7000000000000125E-2</c:v>
                </c:pt>
                <c:pt idx="42">
                  <c:v>4.7500000000000132E-2</c:v>
                </c:pt>
                <c:pt idx="43">
                  <c:v>4.7500000000000132E-2</c:v>
                </c:pt>
                <c:pt idx="44">
                  <c:v>5.0000000000000114E-2</c:v>
                </c:pt>
                <c:pt idx="45">
                  <c:v>5.0000000000000114E-2</c:v>
                </c:pt>
                <c:pt idx="46">
                  <c:v>4.7000000000000125E-2</c:v>
                </c:pt>
                <c:pt idx="47">
                  <c:v>4.5000000000000033E-2</c:v>
                </c:pt>
                <c:pt idx="48">
                  <c:v>4.5000000000000033E-2</c:v>
                </c:pt>
                <c:pt idx="49">
                  <c:v>4.1000000000000023E-2</c:v>
                </c:pt>
                <c:pt idx="50">
                  <c:v>4.1000000000000023E-2</c:v>
                </c:pt>
                <c:pt idx="51">
                  <c:v>4.0500000000000022E-2</c:v>
                </c:pt>
                <c:pt idx="52">
                  <c:v>3.9900000000000012E-2</c:v>
                </c:pt>
                <c:pt idx="53">
                  <c:v>3.9900000000000012E-2</c:v>
                </c:pt>
                <c:pt idx="54">
                  <c:v>3.9900000000000012E-2</c:v>
                </c:pt>
                <c:pt idx="55">
                  <c:v>3.8500000000000006E-2</c:v>
                </c:pt>
                <c:pt idx="56">
                  <c:v>3.7500000000000137E-2</c:v>
                </c:pt>
                <c:pt idx="57">
                  <c:v>3.7500000000000137E-2</c:v>
                </c:pt>
                <c:pt idx="58">
                  <c:v>3.7000000000000137E-2</c:v>
                </c:pt>
                <c:pt idx="59">
                  <c:v>3.6500000000000123E-2</c:v>
                </c:pt>
                <c:pt idx="60">
                  <c:v>3.6000000000000129E-2</c:v>
                </c:pt>
                <c:pt idx="61">
                  <c:v>3.6000000000000129E-2</c:v>
                </c:pt>
                <c:pt idx="62">
                  <c:v>3.5900000000000119E-2</c:v>
                </c:pt>
                <c:pt idx="63">
                  <c:v>3.5000000000000128E-2</c:v>
                </c:pt>
                <c:pt idx="64">
                  <c:v>3.5000000000000128E-2</c:v>
                </c:pt>
                <c:pt idx="65">
                  <c:v>3.450000000000001E-2</c:v>
                </c:pt>
                <c:pt idx="66">
                  <c:v>3.2200000000000138E-2</c:v>
                </c:pt>
                <c:pt idx="67">
                  <c:v>3.2000000000000126E-2</c:v>
                </c:pt>
                <c:pt idx="68">
                  <c:v>3.2000000000000126E-2</c:v>
                </c:pt>
                <c:pt idx="69">
                  <c:v>3.3500000000000009E-2</c:v>
                </c:pt>
                <c:pt idx="70">
                  <c:v>3.3500000000000009E-2</c:v>
                </c:pt>
                <c:pt idx="71">
                  <c:v>3.4000000000000016E-2</c:v>
                </c:pt>
                <c:pt idx="72">
                  <c:v>3.6500000000000123E-2</c:v>
                </c:pt>
                <c:pt idx="73">
                  <c:v>3.8500000000000006E-2</c:v>
                </c:pt>
                <c:pt idx="74">
                  <c:v>3.8500000000000006E-2</c:v>
                </c:pt>
                <c:pt idx="75">
                  <c:v>3.9800000000000134E-2</c:v>
                </c:pt>
                <c:pt idx="76">
                  <c:v>3.9000000000000125E-2</c:v>
                </c:pt>
                <c:pt idx="77">
                  <c:v>3.9000000000000125E-2</c:v>
                </c:pt>
                <c:pt idx="78">
                  <c:v>3.9000000000000125E-2</c:v>
                </c:pt>
                <c:pt idx="79">
                  <c:v>3.8500000000000006E-2</c:v>
                </c:pt>
                <c:pt idx="80">
                  <c:v>3.8500000000000006E-2</c:v>
                </c:pt>
                <c:pt idx="81">
                  <c:v>3.8500000000000006E-2</c:v>
                </c:pt>
                <c:pt idx="82">
                  <c:v>3.9500000000000028E-2</c:v>
                </c:pt>
                <c:pt idx="83">
                  <c:v>4.0000000000000112E-2</c:v>
                </c:pt>
                <c:pt idx="84">
                  <c:v>3.9800000000000134E-2</c:v>
                </c:pt>
                <c:pt idx="85">
                  <c:v>3.8000000000000124E-2</c:v>
                </c:pt>
                <c:pt idx="86">
                  <c:v>3.7000000000000137E-2</c:v>
                </c:pt>
                <c:pt idx="87">
                  <c:v>3.7000000000000137E-2</c:v>
                </c:pt>
                <c:pt idx="88">
                  <c:v>3.5100000000000006E-2</c:v>
                </c:pt>
                <c:pt idx="89">
                  <c:v>3.5100000000000006E-2</c:v>
                </c:pt>
                <c:pt idx="90">
                  <c:v>3.4400000000000125E-2</c:v>
                </c:pt>
                <c:pt idx="91">
                  <c:v>3.3500000000000009E-2</c:v>
                </c:pt>
                <c:pt idx="92">
                  <c:v>3.2000000000000126E-2</c:v>
                </c:pt>
                <c:pt idx="93">
                  <c:v>3.1500000000000028E-2</c:v>
                </c:pt>
                <c:pt idx="94">
                  <c:v>2.9500000000000012E-2</c:v>
                </c:pt>
                <c:pt idx="95">
                  <c:v>2.9500000000000012E-2</c:v>
                </c:pt>
                <c:pt idx="96">
                  <c:v>2.9500000000000012E-2</c:v>
                </c:pt>
                <c:pt idx="97">
                  <c:v>2.9800000000000017E-2</c:v>
                </c:pt>
                <c:pt idx="98">
                  <c:v>2.9000000000000019E-2</c:v>
                </c:pt>
                <c:pt idx="99">
                  <c:v>2.9000000000000019E-2</c:v>
                </c:pt>
                <c:pt idx="100">
                  <c:v>2.8500000000000011E-2</c:v>
                </c:pt>
                <c:pt idx="101">
                  <c:v>2.8000000000000011E-2</c:v>
                </c:pt>
                <c:pt idx="102">
                  <c:v>2.8000000000000011E-2</c:v>
                </c:pt>
                <c:pt idx="103">
                  <c:v>2.8000000000000011E-2</c:v>
                </c:pt>
                <c:pt idx="104">
                  <c:v>2.9500000000000012E-2</c:v>
                </c:pt>
                <c:pt idx="105">
                  <c:v>2.9500000000000012E-2</c:v>
                </c:pt>
                <c:pt idx="106">
                  <c:v>2.9500000000000012E-2</c:v>
                </c:pt>
                <c:pt idx="107">
                  <c:v>2.9500000000000012E-2</c:v>
                </c:pt>
                <c:pt idx="108">
                  <c:v>2.8200000000000017E-2</c:v>
                </c:pt>
                <c:pt idx="109">
                  <c:v>2.8200000000000017E-2</c:v>
                </c:pt>
                <c:pt idx="110">
                  <c:v>2.8000000000000011E-2</c:v>
                </c:pt>
                <c:pt idx="111">
                  <c:v>2.7500000000000024E-2</c:v>
                </c:pt>
                <c:pt idx="112">
                  <c:v>2.7000000000000142E-2</c:v>
                </c:pt>
                <c:pt idx="113">
                  <c:v>2.6700000000000012E-2</c:v>
                </c:pt>
                <c:pt idx="114">
                  <c:v>2.5000000000000019E-2</c:v>
                </c:pt>
                <c:pt idx="115">
                  <c:v>2.350000000000001E-2</c:v>
                </c:pt>
                <c:pt idx="116">
                  <c:v>2.300000000000001E-2</c:v>
                </c:pt>
              </c:numCache>
            </c:numRef>
          </c:val>
        </c:ser>
        <c:ser>
          <c:idx val="4"/>
          <c:order val="1"/>
          <c:tx>
            <c:strRef>
              <c:f>'Evolution taux fixes 2005-13'!$L$6</c:f>
              <c:strCache>
                <c:ptCount val="1"/>
                <c:pt idx="0">
                  <c:v>OAT TEC10</c:v>
                </c:pt>
              </c:strCache>
            </c:strRef>
          </c:tx>
          <c:spPr>
            <a:ln>
              <a:solidFill>
                <a:schemeClr val="bg1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'Evolution taux fixes 2005-13'!$B$7:$B$124</c:f>
              <c:numCache>
                <c:formatCode>[$-40C]mmm\-yy;@</c:formatCode>
                <c:ptCount val="118"/>
                <c:pt idx="0">
                  <c:v>38353</c:v>
                </c:pt>
                <c:pt idx="1">
                  <c:v>38384</c:v>
                </c:pt>
                <c:pt idx="2">
                  <c:v>38412</c:v>
                </c:pt>
                <c:pt idx="3">
                  <c:v>38443</c:v>
                </c:pt>
                <c:pt idx="4">
                  <c:v>38473</c:v>
                </c:pt>
                <c:pt idx="5">
                  <c:v>38504</c:v>
                </c:pt>
                <c:pt idx="6">
                  <c:v>38534</c:v>
                </c:pt>
                <c:pt idx="7">
                  <c:v>38565</c:v>
                </c:pt>
                <c:pt idx="8">
                  <c:v>38596</c:v>
                </c:pt>
                <c:pt idx="9">
                  <c:v>38626</c:v>
                </c:pt>
                <c:pt idx="10">
                  <c:v>38657</c:v>
                </c:pt>
                <c:pt idx="11">
                  <c:v>38687</c:v>
                </c:pt>
                <c:pt idx="12">
                  <c:v>38718</c:v>
                </c:pt>
                <c:pt idx="13">
                  <c:v>38749</c:v>
                </c:pt>
                <c:pt idx="14">
                  <c:v>38777</c:v>
                </c:pt>
                <c:pt idx="15">
                  <c:v>38808</c:v>
                </c:pt>
                <c:pt idx="16">
                  <c:v>38838</c:v>
                </c:pt>
                <c:pt idx="17">
                  <c:v>38869</c:v>
                </c:pt>
                <c:pt idx="18">
                  <c:v>38899</c:v>
                </c:pt>
                <c:pt idx="19">
                  <c:v>38930</c:v>
                </c:pt>
                <c:pt idx="20">
                  <c:v>38961</c:v>
                </c:pt>
                <c:pt idx="21">
                  <c:v>38991</c:v>
                </c:pt>
                <c:pt idx="22">
                  <c:v>39022</c:v>
                </c:pt>
                <c:pt idx="23">
                  <c:v>39052</c:v>
                </c:pt>
                <c:pt idx="24">
                  <c:v>39083</c:v>
                </c:pt>
                <c:pt idx="25">
                  <c:v>39114</c:v>
                </c:pt>
                <c:pt idx="26">
                  <c:v>39142</c:v>
                </c:pt>
                <c:pt idx="27">
                  <c:v>39173</c:v>
                </c:pt>
                <c:pt idx="28">
                  <c:v>39203</c:v>
                </c:pt>
                <c:pt idx="29">
                  <c:v>39234</c:v>
                </c:pt>
                <c:pt idx="30">
                  <c:v>39264</c:v>
                </c:pt>
                <c:pt idx="31">
                  <c:v>39295</c:v>
                </c:pt>
                <c:pt idx="32">
                  <c:v>39326</c:v>
                </c:pt>
                <c:pt idx="33">
                  <c:v>39356</c:v>
                </c:pt>
                <c:pt idx="34">
                  <c:v>39387</c:v>
                </c:pt>
                <c:pt idx="35">
                  <c:v>39417</c:v>
                </c:pt>
                <c:pt idx="36">
                  <c:v>39448</c:v>
                </c:pt>
                <c:pt idx="37">
                  <c:v>39479</c:v>
                </c:pt>
                <c:pt idx="38">
                  <c:v>39508</c:v>
                </c:pt>
                <c:pt idx="39">
                  <c:v>39539</c:v>
                </c:pt>
                <c:pt idx="40">
                  <c:v>39569</c:v>
                </c:pt>
                <c:pt idx="41">
                  <c:v>39600</c:v>
                </c:pt>
                <c:pt idx="42">
                  <c:v>39630</c:v>
                </c:pt>
                <c:pt idx="43">
                  <c:v>39661</c:v>
                </c:pt>
                <c:pt idx="44">
                  <c:v>39692</c:v>
                </c:pt>
                <c:pt idx="45">
                  <c:v>39722</c:v>
                </c:pt>
                <c:pt idx="46">
                  <c:v>39753</c:v>
                </c:pt>
                <c:pt idx="47">
                  <c:v>39783</c:v>
                </c:pt>
                <c:pt idx="48">
                  <c:v>39814</c:v>
                </c:pt>
                <c:pt idx="49">
                  <c:v>39845</c:v>
                </c:pt>
                <c:pt idx="50">
                  <c:v>39873</c:v>
                </c:pt>
                <c:pt idx="51">
                  <c:v>39904</c:v>
                </c:pt>
                <c:pt idx="52">
                  <c:v>39934</c:v>
                </c:pt>
                <c:pt idx="53">
                  <c:v>39965</c:v>
                </c:pt>
                <c:pt idx="54">
                  <c:v>39995</c:v>
                </c:pt>
                <c:pt idx="55">
                  <c:v>40026</c:v>
                </c:pt>
                <c:pt idx="56">
                  <c:v>40057</c:v>
                </c:pt>
                <c:pt idx="57">
                  <c:v>40087</c:v>
                </c:pt>
                <c:pt idx="58">
                  <c:v>40118</c:v>
                </c:pt>
                <c:pt idx="59">
                  <c:v>40148</c:v>
                </c:pt>
                <c:pt idx="60">
                  <c:v>40179</c:v>
                </c:pt>
                <c:pt idx="61">
                  <c:v>40210</c:v>
                </c:pt>
                <c:pt idx="62">
                  <c:v>40238</c:v>
                </c:pt>
                <c:pt idx="63">
                  <c:v>40269</c:v>
                </c:pt>
                <c:pt idx="64">
                  <c:v>40299</c:v>
                </c:pt>
                <c:pt idx="65">
                  <c:v>40330</c:v>
                </c:pt>
                <c:pt idx="66">
                  <c:v>40360</c:v>
                </c:pt>
                <c:pt idx="67">
                  <c:v>40391</c:v>
                </c:pt>
                <c:pt idx="68">
                  <c:v>40422</c:v>
                </c:pt>
                <c:pt idx="69">
                  <c:v>40452</c:v>
                </c:pt>
                <c:pt idx="70">
                  <c:v>40483</c:v>
                </c:pt>
                <c:pt idx="71">
                  <c:v>40513</c:v>
                </c:pt>
                <c:pt idx="72">
                  <c:v>40544</c:v>
                </c:pt>
                <c:pt idx="73">
                  <c:v>40575</c:v>
                </c:pt>
                <c:pt idx="74">
                  <c:v>40603</c:v>
                </c:pt>
                <c:pt idx="75">
                  <c:v>40634</c:v>
                </c:pt>
                <c:pt idx="76">
                  <c:v>40664</c:v>
                </c:pt>
                <c:pt idx="77">
                  <c:v>40695</c:v>
                </c:pt>
                <c:pt idx="78">
                  <c:v>40725</c:v>
                </c:pt>
                <c:pt idx="79">
                  <c:v>40756</c:v>
                </c:pt>
                <c:pt idx="80">
                  <c:v>40787</c:v>
                </c:pt>
                <c:pt idx="81">
                  <c:v>40817</c:v>
                </c:pt>
                <c:pt idx="82">
                  <c:v>40848</c:v>
                </c:pt>
                <c:pt idx="83">
                  <c:v>40878</c:v>
                </c:pt>
                <c:pt idx="84">
                  <c:v>40909</c:v>
                </c:pt>
                <c:pt idx="85">
                  <c:v>40940</c:v>
                </c:pt>
                <c:pt idx="86">
                  <c:v>40969</c:v>
                </c:pt>
                <c:pt idx="87">
                  <c:v>41000</c:v>
                </c:pt>
                <c:pt idx="88">
                  <c:v>41030</c:v>
                </c:pt>
                <c:pt idx="89">
                  <c:v>41061</c:v>
                </c:pt>
                <c:pt idx="90">
                  <c:v>41091</c:v>
                </c:pt>
                <c:pt idx="91">
                  <c:v>41122</c:v>
                </c:pt>
                <c:pt idx="92">
                  <c:v>41153</c:v>
                </c:pt>
                <c:pt idx="93">
                  <c:v>41183</c:v>
                </c:pt>
                <c:pt idx="94">
                  <c:v>41214</c:v>
                </c:pt>
                <c:pt idx="95">
                  <c:v>41244</c:v>
                </c:pt>
                <c:pt idx="96">
                  <c:v>41275</c:v>
                </c:pt>
                <c:pt idx="97">
                  <c:v>41306</c:v>
                </c:pt>
                <c:pt idx="98">
                  <c:v>41334</c:v>
                </c:pt>
                <c:pt idx="99">
                  <c:v>41365</c:v>
                </c:pt>
                <c:pt idx="100">
                  <c:v>41395</c:v>
                </c:pt>
                <c:pt idx="101">
                  <c:v>41426</c:v>
                </c:pt>
                <c:pt idx="102">
                  <c:v>41456</c:v>
                </c:pt>
                <c:pt idx="103">
                  <c:v>41487</c:v>
                </c:pt>
                <c:pt idx="104">
                  <c:v>41519</c:v>
                </c:pt>
                <c:pt idx="105">
                  <c:v>41548</c:v>
                </c:pt>
                <c:pt idx="106">
                  <c:v>41580</c:v>
                </c:pt>
                <c:pt idx="107">
                  <c:v>41611</c:v>
                </c:pt>
                <c:pt idx="108">
                  <c:v>41640</c:v>
                </c:pt>
                <c:pt idx="109">
                  <c:v>41672</c:v>
                </c:pt>
                <c:pt idx="110">
                  <c:v>41700</c:v>
                </c:pt>
                <c:pt idx="111">
                  <c:v>41731</c:v>
                </c:pt>
                <c:pt idx="112">
                  <c:v>41760</c:v>
                </c:pt>
                <c:pt idx="113">
                  <c:v>41791</c:v>
                </c:pt>
                <c:pt idx="114">
                  <c:v>41821</c:v>
                </c:pt>
                <c:pt idx="115">
                  <c:v>41852</c:v>
                </c:pt>
                <c:pt idx="116">
                  <c:v>41883</c:v>
                </c:pt>
                <c:pt idx="117">
                  <c:v>41913</c:v>
                </c:pt>
              </c:numCache>
            </c:numRef>
          </c:cat>
          <c:val>
            <c:numRef>
              <c:f>'Evolution taux fixes 2005-13'!$L$7:$L$124</c:f>
              <c:numCache>
                <c:formatCode>0.00%</c:formatCode>
                <c:ptCount val="118"/>
                <c:pt idx="0">
                  <c:v>3.5938095238095213E-2</c:v>
                </c:pt>
                <c:pt idx="1">
                  <c:v>3.5845000000000127E-2</c:v>
                </c:pt>
                <c:pt idx="2">
                  <c:v>3.7452380952380925E-2</c:v>
                </c:pt>
                <c:pt idx="3">
                  <c:v>3.5433333333333428E-2</c:v>
                </c:pt>
                <c:pt idx="4">
                  <c:v>3.3813636363636414E-2</c:v>
                </c:pt>
                <c:pt idx="5">
                  <c:v>3.2095454545454524E-2</c:v>
                </c:pt>
                <c:pt idx="6">
                  <c:v>3.2490000000000123E-2</c:v>
                </c:pt>
                <c:pt idx="7">
                  <c:v>3.2821739130434811E-2</c:v>
                </c:pt>
                <c:pt idx="8">
                  <c:v>3.1222727272727326E-2</c:v>
                </c:pt>
                <c:pt idx="9">
                  <c:v>3.2857142857142939E-2</c:v>
                </c:pt>
                <c:pt idx="10">
                  <c:v>3.4881818181818347E-2</c:v>
                </c:pt>
                <c:pt idx="11">
                  <c:v>3.3809523809523942E-2</c:v>
                </c:pt>
                <c:pt idx="12">
                  <c:v>3.3445454545454521E-2</c:v>
                </c:pt>
                <c:pt idx="13">
                  <c:v>3.4970000000000126E-2</c:v>
                </c:pt>
                <c:pt idx="14">
                  <c:v>3.6743478260869745E-2</c:v>
                </c:pt>
                <c:pt idx="15">
                  <c:v>3.9357894736842113E-2</c:v>
                </c:pt>
                <c:pt idx="16">
                  <c:v>4.0040909090909106E-2</c:v>
                </c:pt>
                <c:pt idx="17">
                  <c:v>4.0045454545454495E-2</c:v>
                </c:pt>
                <c:pt idx="18">
                  <c:v>4.0290476190476328E-2</c:v>
                </c:pt>
                <c:pt idx="19">
                  <c:v>3.9069565217391328E-2</c:v>
                </c:pt>
                <c:pt idx="20">
                  <c:v>3.7780952380952422E-2</c:v>
                </c:pt>
                <c:pt idx="21">
                  <c:v>3.8172727272727351E-2</c:v>
                </c:pt>
                <c:pt idx="22">
                  <c:v>3.7500000000000137E-2</c:v>
                </c:pt>
                <c:pt idx="23">
                  <c:v>3.8110526315789511E-2</c:v>
                </c:pt>
                <c:pt idx="24">
                  <c:v>4.0559090909090913E-2</c:v>
                </c:pt>
                <c:pt idx="25">
                  <c:v>4.0910000000000134E-2</c:v>
                </c:pt>
                <c:pt idx="26">
                  <c:v>3.9900000000000012E-2</c:v>
                </c:pt>
                <c:pt idx="27">
                  <c:v>4.1942857142857115E-2</c:v>
                </c:pt>
                <c:pt idx="28">
                  <c:v>4.3300000000000033E-2</c:v>
                </c:pt>
                <c:pt idx="29">
                  <c:v>4.6142857142857097E-2</c:v>
                </c:pt>
                <c:pt idx="30">
                  <c:v>4.590454545454551E-2</c:v>
                </c:pt>
                <c:pt idx="31">
                  <c:v>4.3931818181818218E-2</c:v>
                </c:pt>
                <c:pt idx="32">
                  <c:v>4.3440000000000013E-2</c:v>
                </c:pt>
                <c:pt idx="33">
                  <c:v>4.3973913043478446E-2</c:v>
                </c:pt>
                <c:pt idx="34">
                  <c:v>4.2345454545454506E-2</c:v>
                </c:pt>
                <c:pt idx="35">
                  <c:v>4.3460000000000033E-2</c:v>
                </c:pt>
                <c:pt idx="36">
                  <c:v>4.1514285714285712E-2</c:v>
                </c:pt>
                <c:pt idx="37">
                  <c:v>4.1052380952381139E-2</c:v>
                </c:pt>
                <c:pt idx="38">
                  <c:v>4.0442105263157779E-2</c:v>
                </c:pt>
                <c:pt idx="39">
                  <c:v>4.2527272727272712E-2</c:v>
                </c:pt>
                <c:pt idx="40">
                  <c:v>4.3985714285714302E-2</c:v>
                </c:pt>
                <c:pt idx="41">
                  <c:v>4.7185714285714324E-2</c:v>
                </c:pt>
                <c:pt idx="42">
                  <c:v>4.7052173913043685E-2</c:v>
                </c:pt>
                <c:pt idx="43">
                  <c:v>4.4085000000000034E-2</c:v>
                </c:pt>
                <c:pt idx="44">
                  <c:v>4.3790909090909123E-2</c:v>
                </c:pt>
                <c:pt idx="45">
                  <c:v>4.255652173913068E-2</c:v>
                </c:pt>
                <c:pt idx="46">
                  <c:v>3.9980000000000016E-2</c:v>
                </c:pt>
                <c:pt idx="47">
                  <c:v>3.5145454545454514E-2</c:v>
                </c:pt>
                <c:pt idx="48">
                  <c:v>3.6138095238095219E-2</c:v>
                </c:pt>
                <c:pt idx="49">
                  <c:v>3.6790000000000024E-2</c:v>
                </c:pt>
                <c:pt idx="50">
                  <c:v>3.6440909090909225E-2</c:v>
                </c:pt>
                <c:pt idx="51">
                  <c:v>3.6485000000000128E-2</c:v>
                </c:pt>
                <c:pt idx="52">
                  <c:v>3.7910526315789506E-2</c:v>
                </c:pt>
                <c:pt idx="53">
                  <c:v>3.8884210526315958E-2</c:v>
                </c:pt>
                <c:pt idx="54">
                  <c:v>3.6682608695652236E-2</c:v>
                </c:pt>
                <c:pt idx="55">
                  <c:v>3.554761904761914E-2</c:v>
                </c:pt>
                <c:pt idx="56">
                  <c:v>3.5700000000000016E-2</c:v>
                </c:pt>
                <c:pt idx="57">
                  <c:v>3.5563636363636401E-2</c:v>
                </c:pt>
                <c:pt idx="58">
                  <c:v>3.5600000000000125E-2</c:v>
                </c:pt>
                <c:pt idx="59">
                  <c:v>3.4840909090909235E-2</c:v>
                </c:pt>
                <c:pt idx="60">
                  <c:v>3.5505000000000023E-2</c:v>
                </c:pt>
                <c:pt idx="61">
                  <c:v>3.4655000000000137E-2</c:v>
                </c:pt>
                <c:pt idx="62">
                  <c:v>3.4186956521739212E-2</c:v>
                </c:pt>
                <c:pt idx="63">
                  <c:v>3.3910526315789509E-2</c:v>
                </c:pt>
                <c:pt idx="64">
                  <c:v>3.0980000000000021E-2</c:v>
                </c:pt>
                <c:pt idx="65">
                  <c:v>3.0804545454545536E-2</c:v>
                </c:pt>
                <c:pt idx="66">
                  <c:v>3.0045454545454611E-2</c:v>
                </c:pt>
                <c:pt idx="67">
                  <c:v>2.7213636363636412E-2</c:v>
                </c:pt>
                <c:pt idx="68">
                  <c:v>2.703636363636374E-2</c:v>
                </c:pt>
                <c:pt idx="69">
                  <c:v>2.7509523809523932E-2</c:v>
                </c:pt>
                <c:pt idx="70">
                  <c:v>2.9804545454545531E-2</c:v>
                </c:pt>
                <c:pt idx="71">
                  <c:v>3.331739130434782E-2</c:v>
                </c:pt>
                <c:pt idx="72">
                  <c:v>3.4304761904761914E-2</c:v>
                </c:pt>
                <c:pt idx="73">
                  <c:v>3.5920000000000001E-2</c:v>
                </c:pt>
                <c:pt idx="74">
                  <c:v>3.6095652173913147E-2</c:v>
                </c:pt>
                <c:pt idx="75">
                  <c:v>3.7057894736842116E-2</c:v>
                </c:pt>
                <c:pt idx="76">
                  <c:v>3.498181818181835E-2</c:v>
                </c:pt>
                <c:pt idx="77">
                  <c:v>3.3909090909090916E-2</c:v>
                </c:pt>
                <c:pt idx="78">
                  <c:v>3.3423809523809633E-2</c:v>
                </c:pt>
                <c:pt idx="79">
                  <c:v>2.9417391304347808E-2</c:v>
                </c:pt>
                <c:pt idx="80">
                  <c:v>2.6213636363636411E-2</c:v>
                </c:pt>
                <c:pt idx="81">
                  <c:v>2.9800000000000017E-2</c:v>
                </c:pt>
                <c:pt idx="82">
                  <c:v>3.4200000000000126E-2</c:v>
                </c:pt>
                <c:pt idx="83">
                  <c:v>3.1600000000000142E-2</c:v>
                </c:pt>
                <c:pt idx="84">
                  <c:v>3.1800000000000134E-2</c:v>
                </c:pt>
                <c:pt idx="85">
                  <c:v>2.9800000000000017E-2</c:v>
                </c:pt>
                <c:pt idx="86">
                  <c:v>2.8300000000000006E-2</c:v>
                </c:pt>
                <c:pt idx="87">
                  <c:v>2.9953300000000023E-2</c:v>
                </c:pt>
                <c:pt idx="88">
                  <c:v>2.7600000000000142E-2</c:v>
                </c:pt>
                <c:pt idx="89">
                  <c:v>2.5700000000000011E-2</c:v>
                </c:pt>
                <c:pt idx="90">
                  <c:v>2.2900000000000021E-2</c:v>
                </c:pt>
                <c:pt idx="91">
                  <c:v>2.1300000000000006E-2</c:v>
                </c:pt>
                <c:pt idx="92">
                  <c:v>2.3100000000000006E-2</c:v>
                </c:pt>
                <c:pt idx="93">
                  <c:v>2.1700000000000011E-2</c:v>
                </c:pt>
                <c:pt idx="94">
                  <c:v>2.1300000000000006E-2</c:v>
                </c:pt>
                <c:pt idx="95">
                  <c:v>1.9900000000000015E-2</c:v>
                </c:pt>
                <c:pt idx="96">
                  <c:v>2.140000000000002E-2</c:v>
                </c:pt>
                <c:pt idx="97">
                  <c:v>2.2300000000000021E-2</c:v>
                </c:pt>
                <c:pt idx="98">
                  <c:v>2.070000000000001E-2</c:v>
                </c:pt>
                <c:pt idx="99">
                  <c:v>1.8200000000000011E-2</c:v>
                </c:pt>
                <c:pt idx="100">
                  <c:v>1.7800000000000125E-2</c:v>
                </c:pt>
                <c:pt idx="101">
                  <c:v>2.2800000000000126E-2</c:v>
                </c:pt>
                <c:pt idx="102">
                  <c:v>2.1900000000000017E-2</c:v>
                </c:pt>
                <c:pt idx="103">
                  <c:v>2.5200000000000018E-2</c:v>
                </c:pt>
                <c:pt idx="104">
                  <c:v>2.4600000000000018E-2</c:v>
                </c:pt>
                <c:pt idx="105">
                  <c:v>2.3300000000000008E-2</c:v>
                </c:pt>
                <c:pt idx="106">
                  <c:v>2.300000000000001E-2</c:v>
                </c:pt>
                <c:pt idx="107">
                  <c:v>2.5000000000000019E-2</c:v>
                </c:pt>
                <c:pt idx="108">
                  <c:v>2.3100000000000006E-2</c:v>
                </c:pt>
                <c:pt idx="109">
                  <c:v>2.0600000000000018E-2</c:v>
                </c:pt>
                <c:pt idx="110">
                  <c:v>2.0200000000000017E-2</c:v>
                </c:pt>
                <c:pt idx="111">
                  <c:v>2.0000000000000018E-2</c:v>
                </c:pt>
                <c:pt idx="112">
                  <c:v>2.0300000000000006E-2</c:v>
                </c:pt>
                <c:pt idx="113">
                  <c:v>2.0200000000000017E-2</c:v>
                </c:pt>
                <c:pt idx="114">
                  <c:v>1.6100000000000014E-2</c:v>
                </c:pt>
                <c:pt idx="115">
                  <c:v>1.2200000000000009E-2</c:v>
                </c:pt>
                <c:pt idx="116">
                  <c:v>1.2000000000000009E-2</c:v>
                </c:pt>
                <c:pt idx="117">
                  <c:v>1.2500000000000011E-2</c:v>
                </c:pt>
              </c:numCache>
            </c:numRef>
          </c:val>
        </c:ser>
        <c:ser>
          <c:idx val="5"/>
          <c:order val="2"/>
          <c:tx>
            <c:strRef>
              <c:f>'Evolution taux fixes 2005-13'!$N$6</c:f>
              <c:strCache>
                <c:ptCount val="1"/>
                <c:pt idx="0">
                  <c:v>Tx Dir. BCE</c:v>
                </c:pt>
              </c:strCache>
            </c:strRef>
          </c:tx>
          <c:spPr>
            <a:ln w="19050">
              <a:noFill/>
              <a:prstDash val="solid"/>
            </a:ln>
          </c:spPr>
          <c:marker>
            <c:symbol val="circle"/>
            <c:size val="3"/>
            <c:spPr>
              <a:solidFill>
                <a:schemeClr val="bg1">
                  <a:lumMod val="50000"/>
                </a:schemeClr>
              </a:solidFill>
              <a:ln>
                <a:noFill/>
              </a:ln>
            </c:spPr>
          </c:marker>
          <c:cat>
            <c:numRef>
              <c:f>'Evolution taux fixes 2005-13'!$B$7:$B$118</c:f>
              <c:numCache>
                <c:formatCode>[$-40C]mmm\-yy;@</c:formatCode>
                <c:ptCount val="112"/>
                <c:pt idx="0">
                  <c:v>38353</c:v>
                </c:pt>
                <c:pt idx="1">
                  <c:v>38384</c:v>
                </c:pt>
                <c:pt idx="2">
                  <c:v>38412</c:v>
                </c:pt>
                <c:pt idx="3">
                  <c:v>38443</c:v>
                </c:pt>
                <c:pt idx="4">
                  <c:v>38473</c:v>
                </c:pt>
                <c:pt idx="5">
                  <c:v>38504</c:v>
                </c:pt>
                <c:pt idx="6">
                  <c:v>38534</c:v>
                </c:pt>
                <c:pt idx="7">
                  <c:v>38565</c:v>
                </c:pt>
                <c:pt idx="8">
                  <c:v>38596</c:v>
                </c:pt>
                <c:pt idx="9">
                  <c:v>38626</c:v>
                </c:pt>
                <c:pt idx="10">
                  <c:v>38657</c:v>
                </c:pt>
                <c:pt idx="11">
                  <c:v>38687</c:v>
                </c:pt>
                <c:pt idx="12">
                  <c:v>38718</c:v>
                </c:pt>
                <c:pt idx="13">
                  <c:v>38749</c:v>
                </c:pt>
                <c:pt idx="14">
                  <c:v>38777</c:v>
                </c:pt>
                <c:pt idx="15">
                  <c:v>38808</c:v>
                </c:pt>
                <c:pt idx="16">
                  <c:v>38838</c:v>
                </c:pt>
                <c:pt idx="17">
                  <c:v>38869</c:v>
                </c:pt>
                <c:pt idx="18">
                  <c:v>38899</c:v>
                </c:pt>
                <c:pt idx="19">
                  <c:v>38930</c:v>
                </c:pt>
                <c:pt idx="20">
                  <c:v>38961</c:v>
                </c:pt>
                <c:pt idx="21">
                  <c:v>38991</c:v>
                </c:pt>
                <c:pt idx="22">
                  <c:v>39022</c:v>
                </c:pt>
                <c:pt idx="23">
                  <c:v>39052</c:v>
                </c:pt>
                <c:pt idx="24">
                  <c:v>39083</c:v>
                </c:pt>
                <c:pt idx="25">
                  <c:v>39114</c:v>
                </c:pt>
                <c:pt idx="26">
                  <c:v>39142</c:v>
                </c:pt>
                <c:pt idx="27">
                  <c:v>39173</c:v>
                </c:pt>
                <c:pt idx="28">
                  <c:v>39203</c:v>
                </c:pt>
                <c:pt idx="29">
                  <c:v>39234</c:v>
                </c:pt>
                <c:pt idx="30">
                  <c:v>39264</c:v>
                </c:pt>
                <c:pt idx="31">
                  <c:v>39295</c:v>
                </c:pt>
                <c:pt idx="32">
                  <c:v>39326</c:v>
                </c:pt>
                <c:pt idx="33">
                  <c:v>39356</c:v>
                </c:pt>
                <c:pt idx="34">
                  <c:v>39387</c:v>
                </c:pt>
                <c:pt idx="35">
                  <c:v>39417</c:v>
                </c:pt>
                <c:pt idx="36">
                  <c:v>39448</c:v>
                </c:pt>
                <c:pt idx="37">
                  <c:v>39479</c:v>
                </c:pt>
                <c:pt idx="38">
                  <c:v>39508</c:v>
                </c:pt>
                <c:pt idx="39">
                  <c:v>39539</c:v>
                </c:pt>
                <c:pt idx="40">
                  <c:v>39569</c:v>
                </c:pt>
                <c:pt idx="41">
                  <c:v>39600</c:v>
                </c:pt>
                <c:pt idx="42">
                  <c:v>39630</c:v>
                </c:pt>
                <c:pt idx="43">
                  <c:v>39661</c:v>
                </c:pt>
                <c:pt idx="44">
                  <c:v>39692</c:v>
                </c:pt>
                <c:pt idx="45">
                  <c:v>39722</c:v>
                </c:pt>
                <c:pt idx="46">
                  <c:v>39753</c:v>
                </c:pt>
                <c:pt idx="47">
                  <c:v>39783</c:v>
                </c:pt>
                <c:pt idx="48">
                  <c:v>39814</c:v>
                </c:pt>
                <c:pt idx="49">
                  <c:v>39845</c:v>
                </c:pt>
                <c:pt idx="50">
                  <c:v>39873</c:v>
                </c:pt>
                <c:pt idx="51">
                  <c:v>39904</c:v>
                </c:pt>
                <c:pt idx="52">
                  <c:v>39934</c:v>
                </c:pt>
                <c:pt idx="53">
                  <c:v>39965</c:v>
                </c:pt>
                <c:pt idx="54">
                  <c:v>39995</c:v>
                </c:pt>
                <c:pt idx="55">
                  <c:v>40026</c:v>
                </c:pt>
                <c:pt idx="56">
                  <c:v>40057</c:v>
                </c:pt>
                <c:pt idx="57">
                  <c:v>40087</c:v>
                </c:pt>
                <c:pt idx="58">
                  <c:v>40118</c:v>
                </c:pt>
                <c:pt idx="59">
                  <c:v>40148</c:v>
                </c:pt>
                <c:pt idx="60">
                  <c:v>40179</c:v>
                </c:pt>
                <c:pt idx="61">
                  <c:v>40210</c:v>
                </c:pt>
                <c:pt idx="62">
                  <c:v>40238</c:v>
                </c:pt>
                <c:pt idx="63">
                  <c:v>40269</c:v>
                </c:pt>
                <c:pt idx="64">
                  <c:v>40299</c:v>
                </c:pt>
                <c:pt idx="65">
                  <c:v>40330</c:v>
                </c:pt>
                <c:pt idx="66">
                  <c:v>40360</c:v>
                </c:pt>
                <c:pt idx="67">
                  <c:v>40391</c:v>
                </c:pt>
                <c:pt idx="68">
                  <c:v>40422</c:v>
                </c:pt>
                <c:pt idx="69">
                  <c:v>40452</c:v>
                </c:pt>
                <c:pt idx="70">
                  <c:v>40483</c:v>
                </c:pt>
                <c:pt idx="71">
                  <c:v>40513</c:v>
                </c:pt>
                <c:pt idx="72">
                  <c:v>40544</c:v>
                </c:pt>
                <c:pt idx="73">
                  <c:v>40575</c:v>
                </c:pt>
                <c:pt idx="74">
                  <c:v>40603</c:v>
                </c:pt>
                <c:pt idx="75">
                  <c:v>40634</c:v>
                </c:pt>
                <c:pt idx="76">
                  <c:v>40664</c:v>
                </c:pt>
                <c:pt idx="77">
                  <c:v>40695</c:v>
                </c:pt>
                <c:pt idx="78">
                  <c:v>40725</c:v>
                </c:pt>
                <c:pt idx="79">
                  <c:v>40756</c:v>
                </c:pt>
                <c:pt idx="80">
                  <c:v>40787</c:v>
                </c:pt>
                <c:pt idx="81">
                  <c:v>40817</c:v>
                </c:pt>
                <c:pt idx="82">
                  <c:v>40848</c:v>
                </c:pt>
                <c:pt idx="83">
                  <c:v>40878</c:v>
                </c:pt>
                <c:pt idx="84">
                  <c:v>40909</c:v>
                </c:pt>
                <c:pt idx="85">
                  <c:v>40940</c:v>
                </c:pt>
                <c:pt idx="86">
                  <c:v>40969</c:v>
                </c:pt>
                <c:pt idx="87">
                  <c:v>41000</c:v>
                </c:pt>
                <c:pt idx="88">
                  <c:v>41030</c:v>
                </c:pt>
                <c:pt idx="89">
                  <c:v>41061</c:v>
                </c:pt>
                <c:pt idx="90">
                  <c:v>41091</c:v>
                </c:pt>
                <c:pt idx="91">
                  <c:v>41122</c:v>
                </c:pt>
                <c:pt idx="92">
                  <c:v>41153</c:v>
                </c:pt>
                <c:pt idx="93">
                  <c:v>41183</c:v>
                </c:pt>
                <c:pt idx="94">
                  <c:v>41214</c:v>
                </c:pt>
                <c:pt idx="95">
                  <c:v>41244</c:v>
                </c:pt>
                <c:pt idx="96">
                  <c:v>41275</c:v>
                </c:pt>
                <c:pt idx="97">
                  <c:v>41306</c:v>
                </c:pt>
                <c:pt idx="98">
                  <c:v>41334</c:v>
                </c:pt>
                <c:pt idx="99">
                  <c:v>41365</c:v>
                </c:pt>
                <c:pt idx="100">
                  <c:v>41395</c:v>
                </c:pt>
                <c:pt idx="101">
                  <c:v>41426</c:v>
                </c:pt>
                <c:pt idx="102">
                  <c:v>41456</c:v>
                </c:pt>
                <c:pt idx="103">
                  <c:v>41487</c:v>
                </c:pt>
                <c:pt idx="104">
                  <c:v>41519</c:v>
                </c:pt>
                <c:pt idx="105">
                  <c:v>41548</c:v>
                </c:pt>
                <c:pt idx="106">
                  <c:v>41580</c:v>
                </c:pt>
                <c:pt idx="107">
                  <c:v>41611</c:v>
                </c:pt>
                <c:pt idx="108">
                  <c:v>41640</c:v>
                </c:pt>
                <c:pt idx="109">
                  <c:v>41672</c:v>
                </c:pt>
                <c:pt idx="110">
                  <c:v>41700</c:v>
                </c:pt>
                <c:pt idx="111">
                  <c:v>41731</c:v>
                </c:pt>
              </c:numCache>
            </c:numRef>
          </c:cat>
          <c:val>
            <c:numRef>
              <c:f>'Evolution taux fixes 2005-13'!$N$7:$N$123</c:f>
              <c:numCache>
                <c:formatCode>0.00%</c:formatCode>
                <c:ptCount val="117"/>
                <c:pt idx="0">
                  <c:v>2.0000000000000018E-2</c:v>
                </c:pt>
                <c:pt idx="1">
                  <c:v>2.0000000000000018E-2</c:v>
                </c:pt>
                <c:pt idx="2">
                  <c:v>2.0000000000000018E-2</c:v>
                </c:pt>
                <c:pt idx="3">
                  <c:v>2.0000000000000018E-2</c:v>
                </c:pt>
                <c:pt idx="4">
                  <c:v>2.0000000000000018E-2</c:v>
                </c:pt>
                <c:pt idx="5">
                  <c:v>2.0000000000000018E-2</c:v>
                </c:pt>
                <c:pt idx="6">
                  <c:v>2.0000000000000018E-2</c:v>
                </c:pt>
                <c:pt idx="7">
                  <c:v>2.0000000000000018E-2</c:v>
                </c:pt>
                <c:pt idx="8">
                  <c:v>2.0000000000000018E-2</c:v>
                </c:pt>
                <c:pt idx="9">
                  <c:v>2.0000000000000018E-2</c:v>
                </c:pt>
                <c:pt idx="10">
                  <c:v>2.0000000000000018E-2</c:v>
                </c:pt>
                <c:pt idx="11">
                  <c:v>2.0000000000000018E-2</c:v>
                </c:pt>
                <c:pt idx="12">
                  <c:v>2.2500000000000017E-2</c:v>
                </c:pt>
                <c:pt idx="13">
                  <c:v>2.2500000000000017E-2</c:v>
                </c:pt>
                <c:pt idx="14">
                  <c:v>2.5000000000000019E-2</c:v>
                </c:pt>
                <c:pt idx="15">
                  <c:v>2.5000000000000019E-2</c:v>
                </c:pt>
                <c:pt idx="16">
                  <c:v>2.5000000000000019E-2</c:v>
                </c:pt>
                <c:pt idx="17">
                  <c:v>2.7500000000000024E-2</c:v>
                </c:pt>
                <c:pt idx="18">
                  <c:v>2.7500000000000024E-2</c:v>
                </c:pt>
                <c:pt idx="19">
                  <c:v>3.0000000000000131E-2</c:v>
                </c:pt>
                <c:pt idx="20">
                  <c:v>3.0000000000000131E-2</c:v>
                </c:pt>
                <c:pt idx="21">
                  <c:v>3.2500000000000126E-2</c:v>
                </c:pt>
                <c:pt idx="22">
                  <c:v>3.2500000000000126E-2</c:v>
                </c:pt>
                <c:pt idx="23">
                  <c:v>3.2500000000000126E-2</c:v>
                </c:pt>
                <c:pt idx="24">
                  <c:v>3.5000000000000128E-2</c:v>
                </c:pt>
                <c:pt idx="25">
                  <c:v>3.5000000000000128E-2</c:v>
                </c:pt>
                <c:pt idx="26">
                  <c:v>3.5000000000000128E-2</c:v>
                </c:pt>
                <c:pt idx="27">
                  <c:v>3.7500000000000137E-2</c:v>
                </c:pt>
                <c:pt idx="28">
                  <c:v>3.7500000000000137E-2</c:v>
                </c:pt>
                <c:pt idx="29">
                  <c:v>3.7500000000000137E-2</c:v>
                </c:pt>
                <c:pt idx="30">
                  <c:v>4.0000000000000112E-2</c:v>
                </c:pt>
                <c:pt idx="31">
                  <c:v>4.0000000000000112E-2</c:v>
                </c:pt>
                <c:pt idx="32">
                  <c:v>4.0000000000000112E-2</c:v>
                </c:pt>
                <c:pt idx="33">
                  <c:v>4.0000000000000112E-2</c:v>
                </c:pt>
                <c:pt idx="34">
                  <c:v>4.0000000000000112E-2</c:v>
                </c:pt>
                <c:pt idx="35">
                  <c:v>4.0000000000000112E-2</c:v>
                </c:pt>
                <c:pt idx="36">
                  <c:v>4.0000000000000112E-2</c:v>
                </c:pt>
                <c:pt idx="37">
                  <c:v>4.0000000000000112E-2</c:v>
                </c:pt>
                <c:pt idx="38">
                  <c:v>4.0000000000000112E-2</c:v>
                </c:pt>
                <c:pt idx="39">
                  <c:v>4.0000000000000112E-2</c:v>
                </c:pt>
                <c:pt idx="40">
                  <c:v>4.0000000000000112E-2</c:v>
                </c:pt>
                <c:pt idx="41">
                  <c:v>4.0000000000000112E-2</c:v>
                </c:pt>
                <c:pt idx="42">
                  <c:v>4.2500000000000024E-2</c:v>
                </c:pt>
                <c:pt idx="43">
                  <c:v>4.2500000000000024E-2</c:v>
                </c:pt>
                <c:pt idx="44">
                  <c:v>4.2500000000000024E-2</c:v>
                </c:pt>
                <c:pt idx="45">
                  <c:v>3.7500000000000137E-2</c:v>
                </c:pt>
                <c:pt idx="46">
                  <c:v>3.2500000000000126E-2</c:v>
                </c:pt>
                <c:pt idx="47">
                  <c:v>2.5000000000000019E-2</c:v>
                </c:pt>
                <c:pt idx="48">
                  <c:v>2.0000000000000018E-2</c:v>
                </c:pt>
                <c:pt idx="49">
                  <c:v>2.0000000000000018E-2</c:v>
                </c:pt>
                <c:pt idx="50">
                  <c:v>1.5000000000000012E-2</c:v>
                </c:pt>
                <c:pt idx="51">
                  <c:v>1.2500000000000011E-2</c:v>
                </c:pt>
                <c:pt idx="52">
                  <c:v>1.0000000000000009E-2</c:v>
                </c:pt>
                <c:pt idx="53">
                  <c:v>1.0000000000000009E-2</c:v>
                </c:pt>
                <c:pt idx="54">
                  <c:v>1.0000000000000009E-2</c:v>
                </c:pt>
                <c:pt idx="55">
                  <c:v>1.0000000000000009E-2</c:v>
                </c:pt>
                <c:pt idx="56">
                  <c:v>1.0000000000000009E-2</c:v>
                </c:pt>
                <c:pt idx="57">
                  <c:v>1.0000000000000009E-2</c:v>
                </c:pt>
                <c:pt idx="58">
                  <c:v>1.0000000000000009E-2</c:v>
                </c:pt>
                <c:pt idx="59">
                  <c:v>1.0000000000000009E-2</c:v>
                </c:pt>
                <c:pt idx="60">
                  <c:v>1.0000000000000009E-2</c:v>
                </c:pt>
                <c:pt idx="61">
                  <c:v>1.0000000000000009E-2</c:v>
                </c:pt>
                <c:pt idx="62">
                  <c:v>1.0000000000000009E-2</c:v>
                </c:pt>
                <c:pt idx="63">
                  <c:v>1.0000000000000009E-2</c:v>
                </c:pt>
                <c:pt idx="64">
                  <c:v>1.0000000000000009E-2</c:v>
                </c:pt>
                <c:pt idx="65">
                  <c:v>1.0000000000000009E-2</c:v>
                </c:pt>
                <c:pt idx="66">
                  <c:v>1.0000000000000009E-2</c:v>
                </c:pt>
                <c:pt idx="67">
                  <c:v>1.0000000000000009E-2</c:v>
                </c:pt>
                <c:pt idx="68">
                  <c:v>1.0000000000000009E-2</c:v>
                </c:pt>
                <c:pt idx="69">
                  <c:v>1.0000000000000009E-2</c:v>
                </c:pt>
                <c:pt idx="70">
                  <c:v>1.0000000000000009E-2</c:v>
                </c:pt>
                <c:pt idx="71">
                  <c:v>1.0000000000000009E-2</c:v>
                </c:pt>
                <c:pt idx="72">
                  <c:v>1.0000000000000009E-2</c:v>
                </c:pt>
                <c:pt idx="73">
                  <c:v>1.0000000000000009E-2</c:v>
                </c:pt>
                <c:pt idx="74">
                  <c:v>1.0000000000000009E-2</c:v>
                </c:pt>
                <c:pt idx="75">
                  <c:v>1.2500000000000011E-2</c:v>
                </c:pt>
                <c:pt idx="76">
                  <c:v>1.2500000000000011E-2</c:v>
                </c:pt>
                <c:pt idx="77">
                  <c:v>1.2500000000000011E-2</c:v>
                </c:pt>
                <c:pt idx="78">
                  <c:v>1.5000000000000012E-2</c:v>
                </c:pt>
                <c:pt idx="79">
                  <c:v>1.5000000000000012E-2</c:v>
                </c:pt>
                <c:pt idx="80">
                  <c:v>1.5000000000000012E-2</c:v>
                </c:pt>
                <c:pt idx="81">
                  <c:v>1.5000000000000012E-2</c:v>
                </c:pt>
                <c:pt idx="82">
                  <c:v>1.2500000000000011E-2</c:v>
                </c:pt>
                <c:pt idx="83">
                  <c:v>1.0000000000000009E-2</c:v>
                </c:pt>
                <c:pt idx="84">
                  <c:v>1.0000000000000009E-2</c:v>
                </c:pt>
                <c:pt idx="85">
                  <c:v>1.0000000000000009E-2</c:v>
                </c:pt>
                <c:pt idx="86">
                  <c:v>1.0000000000000009E-2</c:v>
                </c:pt>
                <c:pt idx="87">
                  <c:v>1.0000000000000009E-2</c:v>
                </c:pt>
                <c:pt idx="88">
                  <c:v>1.0000000000000009E-2</c:v>
                </c:pt>
                <c:pt idx="89">
                  <c:v>1.0000000000000009E-2</c:v>
                </c:pt>
                <c:pt idx="90">
                  <c:v>7.5000000000000188E-3</c:v>
                </c:pt>
                <c:pt idx="91">
                  <c:v>7.5000000000000188E-3</c:v>
                </c:pt>
                <c:pt idx="92">
                  <c:v>7.5000000000000188E-3</c:v>
                </c:pt>
                <c:pt idx="93">
                  <c:v>7.5000000000000188E-3</c:v>
                </c:pt>
                <c:pt idx="94">
                  <c:v>7.5000000000000188E-3</c:v>
                </c:pt>
                <c:pt idx="95">
                  <c:v>7.5000000000000188E-3</c:v>
                </c:pt>
                <c:pt idx="96">
                  <c:v>7.5000000000000188E-3</c:v>
                </c:pt>
                <c:pt idx="97">
                  <c:v>7.5000000000000188E-3</c:v>
                </c:pt>
                <c:pt idx="98">
                  <c:v>7.5000000000000188E-3</c:v>
                </c:pt>
                <c:pt idx="99">
                  <c:v>7.5000000000000188E-3</c:v>
                </c:pt>
                <c:pt idx="100">
                  <c:v>5.000000000000014E-3</c:v>
                </c:pt>
                <c:pt idx="101">
                  <c:v>5.000000000000014E-3</c:v>
                </c:pt>
                <c:pt idx="102">
                  <c:v>5.000000000000014E-3</c:v>
                </c:pt>
                <c:pt idx="103">
                  <c:v>5.000000000000014E-3</c:v>
                </c:pt>
                <c:pt idx="104">
                  <c:v>5.000000000000014E-3</c:v>
                </c:pt>
                <c:pt idx="105">
                  <c:v>5.000000000000014E-3</c:v>
                </c:pt>
                <c:pt idx="106">
                  <c:v>2.5000000000000018E-3</c:v>
                </c:pt>
                <c:pt idx="107">
                  <c:v>2.5000000000000018E-3</c:v>
                </c:pt>
                <c:pt idx="108">
                  <c:v>2.5000000000000018E-3</c:v>
                </c:pt>
                <c:pt idx="109">
                  <c:v>2.5000000000000018E-3</c:v>
                </c:pt>
                <c:pt idx="110">
                  <c:v>2.5000000000000018E-3</c:v>
                </c:pt>
                <c:pt idx="111">
                  <c:v>2.5000000000000018E-3</c:v>
                </c:pt>
                <c:pt idx="112">
                  <c:v>2.5000000000000018E-3</c:v>
                </c:pt>
                <c:pt idx="113">
                  <c:v>2.5000000000000018E-3</c:v>
                </c:pt>
                <c:pt idx="114">
                  <c:v>2.5000000000000018E-3</c:v>
                </c:pt>
                <c:pt idx="115">
                  <c:v>2.5000000000000018E-3</c:v>
                </c:pt>
                <c:pt idx="116">
                  <c:v>5.0000000000000142E-4</c:v>
                </c:pt>
              </c:numCache>
            </c:numRef>
          </c:val>
        </c:ser>
        <c:marker val="1"/>
        <c:axId val="60003840"/>
        <c:axId val="60005760"/>
      </c:lineChart>
      <c:dateAx>
        <c:axId val="60003840"/>
        <c:scaling>
          <c:orientation val="minMax"/>
          <c:max val="119"/>
          <c:min val="5"/>
        </c:scaling>
        <c:axPos val="b"/>
        <c:numFmt formatCode="[$-40C]mmm\-yy;@" sourceLinked="0"/>
        <c:tickLblPos val="nextTo"/>
        <c:txPr>
          <a:bodyPr rot="-180000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 Narrow" pitchFamily="34" charset="0"/>
                <a:ea typeface="Calibri"/>
                <a:cs typeface="Calibri"/>
              </a:defRPr>
            </a:pPr>
            <a:endParaRPr lang="fr-FR"/>
          </a:p>
        </c:txPr>
        <c:crossAx val="60005760"/>
        <c:crosses val="autoZero"/>
        <c:auto val="1"/>
        <c:lblOffset val="100"/>
        <c:baseTimeUnit val="months"/>
        <c:majorUnit val="4"/>
        <c:majorTimeUnit val="months"/>
        <c:minorUnit val="4"/>
        <c:minorTimeUnit val="months"/>
      </c:dateAx>
      <c:valAx>
        <c:axId val="60005760"/>
        <c:scaling>
          <c:orientation val="minMax"/>
          <c:max val="6.0000000000000137E-2"/>
          <c:min val="0"/>
        </c:scaling>
        <c:axPos val="l"/>
        <c:majorGridlines/>
        <c:numFmt formatCode="0%" sourceLinked="0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 Narrow" pitchFamily="34" charset="0"/>
                <a:ea typeface="Calibri"/>
                <a:cs typeface="Calibri"/>
              </a:defRPr>
            </a:pPr>
            <a:endParaRPr lang="fr-FR"/>
          </a:p>
        </c:txPr>
        <c:crossAx val="60003840"/>
        <c:crosses val="autoZero"/>
        <c:crossBetween val="between"/>
        <c:majorUnit val="1.0000000000000009E-2"/>
      </c:val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5.0613072121073133E-2"/>
          <c:y val="7.775870526533403E-2"/>
          <c:w val="0.41467961921119501"/>
          <c:h val="7.8727177513868055E-2"/>
        </c:manualLayout>
      </c:layout>
      <c:overlay val="1"/>
      <c:spPr>
        <a:solidFill>
          <a:schemeClr val="bg1"/>
        </a:solidFill>
      </c:spPr>
      <c:txPr>
        <a:bodyPr/>
        <a:lstStyle/>
        <a:p>
          <a:pPr>
            <a:defRPr>
              <a:latin typeface="Arial Narrow" pitchFamily="34" charset="0"/>
            </a:defRPr>
          </a:pPr>
          <a:endParaRPr lang="fr-FR"/>
        </a:p>
      </c:txPr>
    </c:legend>
    <c:plotVisOnly val="1"/>
    <c:dispBlanksAs val="gap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fr-FR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chart>
    <c:autoTitleDeleted val="1"/>
    <c:plotArea>
      <c:layout>
        <c:manualLayout>
          <c:layoutTarget val="inner"/>
          <c:xMode val="edge"/>
          <c:yMode val="edge"/>
          <c:x val="6.4877404440844624E-2"/>
          <c:y val="0.12896978846992521"/>
          <c:w val="0.89045931238915144"/>
          <c:h val="0.68099510049941359"/>
        </c:manualLayout>
      </c:layout>
      <c:areaChart>
        <c:grouping val="standard"/>
        <c:ser>
          <c:idx val="0"/>
          <c:order val="0"/>
          <c:tx>
            <c:strRef>
              <c:f>'Evolution taux fixes 2005-13'!$M$6</c:f>
              <c:strCache>
                <c:ptCount val="1"/>
                <c:pt idx="0">
                  <c:v>Ecart (bp) OAT TEC 10 / Taux fixe excellent 20 ans</c:v>
                </c:pt>
              </c:strCache>
            </c:strRef>
          </c:tx>
          <c:spPr>
            <a:solidFill>
              <a:schemeClr val="accent6"/>
            </a:solidFill>
            <a:ln w="9525">
              <a:solidFill>
                <a:schemeClr val="bg1">
                  <a:lumMod val="50000"/>
                </a:schemeClr>
              </a:solidFill>
            </a:ln>
          </c:spPr>
          <c:dLbls>
            <c:dLbl>
              <c:idx val="15"/>
              <c:layout/>
              <c:showVal val="1"/>
            </c:dLbl>
            <c:dLbl>
              <c:idx val="91"/>
              <c:layout>
                <c:manualLayout>
                  <c:x val="-1.2783224255053407E-3"/>
                  <c:y val="-8.4897937355503827E-2"/>
                </c:manualLayout>
              </c:layout>
              <c:showVal val="1"/>
            </c:dLbl>
            <c:dLbl>
              <c:idx val="103"/>
              <c:layout/>
              <c:showVal val="1"/>
            </c:dLbl>
            <c:dLbl>
              <c:idx val="111"/>
              <c:layout>
                <c:manualLayout>
                  <c:x val="5.1932814557152714E-2"/>
                  <c:y val="-0.228571369803279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+ </a:t>
                    </a:r>
                    <a:r>
                      <a:rPr lang="en-US" dirty="0" smtClean="0"/>
                      <a:t>105 </a:t>
                    </a:r>
                    <a:endParaRPr lang="en-US" dirty="0"/>
                  </a:p>
                </c:rich>
              </c:tx>
              <c:showVal val="1"/>
            </c:dLbl>
            <c:delete val="1"/>
            <c:txPr>
              <a:bodyPr/>
              <a:lstStyle/>
              <a:p>
                <a:pPr>
                  <a:defRPr>
                    <a:latin typeface="Arial Narrow" pitchFamily="34" charset="0"/>
                  </a:defRPr>
                </a:pPr>
                <a:endParaRPr lang="fr-FR"/>
              </a:p>
            </c:txPr>
          </c:dLbls>
          <c:cat>
            <c:numRef>
              <c:f>'Evolution taux fixes 2005-13'!$B$7:$B$124</c:f>
              <c:numCache>
                <c:formatCode>[$-40C]mmm\-yy;@</c:formatCode>
                <c:ptCount val="118"/>
                <c:pt idx="0">
                  <c:v>38353</c:v>
                </c:pt>
                <c:pt idx="1">
                  <c:v>38384</c:v>
                </c:pt>
                <c:pt idx="2">
                  <c:v>38412</c:v>
                </c:pt>
                <c:pt idx="3">
                  <c:v>38443</c:v>
                </c:pt>
                <c:pt idx="4">
                  <c:v>38473</c:v>
                </c:pt>
                <c:pt idx="5">
                  <c:v>38504</c:v>
                </c:pt>
                <c:pt idx="6">
                  <c:v>38534</c:v>
                </c:pt>
                <c:pt idx="7">
                  <c:v>38565</c:v>
                </c:pt>
                <c:pt idx="8">
                  <c:v>38596</c:v>
                </c:pt>
                <c:pt idx="9">
                  <c:v>38626</c:v>
                </c:pt>
                <c:pt idx="10">
                  <c:v>38657</c:v>
                </c:pt>
                <c:pt idx="11">
                  <c:v>38687</c:v>
                </c:pt>
                <c:pt idx="12">
                  <c:v>38718</c:v>
                </c:pt>
                <c:pt idx="13">
                  <c:v>38749</c:v>
                </c:pt>
                <c:pt idx="14">
                  <c:v>38777</c:v>
                </c:pt>
                <c:pt idx="15">
                  <c:v>38808</c:v>
                </c:pt>
                <c:pt idx="16">
                  <c:v>38838</c:v>
                </c:pt>
                <c:pt idx="17">
                  <c:v>38869</c:v>
                </c:pt>
                <c:pt idx="18">
                  <c:v>38899</c:v>
                </c:pt>
                <c:pt idx="19">
                  <c:v>38930</c:v>
                </c:pt>
                <c:pt idx="20">
                  <c:v>38961</c:v>
                </c:pt>
                <c:pt idx="21">
                  <c:v>38991</c:v>
                </c:pt>
                <c:pt idx="22">
                  <c:v>39022</c:v>
                </c:pt>
                <c:pt idx="23">
                  <c:v>39052</c:v>
                </c:pt>
                <c:pt idx="24">
                  <c:v>39083</c:v>
                </c:pt>
                <c:pt idx="25">
                  <c:v>39114</c:v>
                </c:pt>
                <c:pt idx="26">
                  <c:v>39142</c:v>
                </c:pt>
                <c:pt idx="27">
                  <c:v>39173</c:v>
                </c:pt>
                <c:pt idx="28">
                  <c:v>39203</c:v>
                </c:pt>
                <c:pt idx="29">
                  <c:v>39234</c:v>
                </c:pt>
                <c:pt idx="30">
                  <c:v>39264</c:v>
                </c:pt>
                <c:pt idx="31">
                  <c:v>39295</c:v>
                </c:pt>
                <c:pt idx="32">
                  <c:v>39326</c:v>
                </c:pt>
                <c:pt idx="33">
                  <c:v>39356</c:v>
                </c:pt>
                <c:pt idx="34">
                  <c:v>39387</c:v>
                </c:pt>
                <c:pt idx="35">
                  <c:v>39417</c:v>
                </c:pt>
                <c:pt idx="36">
                  <c:v>39448</c:v>
                </c:pt>
                <c:pt idx="37">
                  <c:v>39479</c:v>
                </c:pt>
                <c:pt idx="38">
                  <c:v>39508</c:v>
                </c:pt>
                <c:pt idx="39">
                  <c:v>39539</c:v>
                </c:pt>
                <c:pt idx="40">
                  <c:v>39569</c:v>
                </c:pt>
                <c:pt idx="41">
                  <c:v>39600</c:v>
                </c:pt>
                <c:pt idx="42">
                  <c:v>39630</c:v>
                </c:pt>
                <c:pt idx="43">
                  <c:v>39661</c:v>
                </c:pt>
                <c:pt idx="44">
                  <c:v>39692</c:v>
                </c:pt>
                <c:pt idx="45">
                  <c:v>39722</c:v>
                </c:pt>
                <c:pt idx="46">
                  <c:v>39753</c:v>
                </c:pt>
                <c:pt idx="47">
                  <c:v>39783</c:v>
                </c:pt>
                <c:pt idx="48">
                  <c:v>39814</c:v>
                </c:pt>
                <c:pt idx="49">
                  <c:v>39845</c:v>
                </c:pt>
                <c:pt idx="50">
                  <c:v>39873</c:v>
                </c:pt>
                <c:pt idx="51">
                  <c:v>39904</c:v>
                </c:pt>
                <c:pt idx="52">
                  <c:v>39934</c:v>
                </c:pt>
                <c:pt idx="53">
                  <c:v>39965</c:v>
                </c:pt>
                <c:pt idx="54">
                  <c:v>39995</c:v>
                </c:pt>
                <c:pt idx="55">
                  <c:v>40026</c:v>
                </c:pt>
                <c:pt idx="56">
                  <c:v>40057</c:v>
                </c:pt>
                <c:pt idx="57">
                  <c:v>40087</c:v>
                </c:pt>
                <c:pt idx="58">
                  <c:v>40118</c:v>
                </c:pt>
                <c:pt idx="59">
                  <c:v>40148</c:v>
                </c:pt>
                <c:pt idx="60">
                  <c:v>40179</c:v>
                </c:pt>
                <c:pt idx="61">
                  <c:v>40210</c:v>
                </c:pt>
                <c:pt idx="62">
                  <c:v>40238</c:v>
                </c:pt>
                <c:pt idx="63">
                  <c:v>40269</c:v>
                </c:pt>
                <c:pt idx="64">
                  <c:v>40299</c:v>
                </c:pt>
                <c:pt idx="65">
                  <c:v>40330</c:v>
                </c:pt>
                <c:pt idx="66">
                  <c:v>40360</c:v>
                </c:pt>
                <c:pt idx="67">
                  <c:v>40391</c:v>
                </c:pt>
                <c:pt idx="68">
                  <c:v>40422</c:v>
                </c:pt>
                <c:pt idx="69">
                  <c:v>40452</c:v>
                </c:pt>
                <c:pt idx="70">
                  <c:v>40483</c:v>
                </c:pt>
                <c:pt idx="71">
                  <c:v>40513</c:v>
                </c:pt>
                <c:pt idx="72">
                  <c:v>40544</c:v>
                </c:pt>
                <c:pt idx="73">
                  <c:v>40575</c:v>
                </c:pt>
                <c:pt idx="74">
                  <c:v>40603</c:v>
                </c:pt>
                <c:pt idx="75">
                  <c:v>40634</c:v>
                </c:pt>
                <c:pt idx="76">
                  <c:v>40664</c:v>
                </c:pt>
                <c:pt idx="77">
                  <c:v>40695</c:v>
                </c:pt>
                <c:pt idx="78">
                  <c:v>40725</c:v>
                </c:pt>
                <c:pt idx="79">
                  <c:v>40756</c:v>
                </c:pt>
                <c:pt idx="80">
                  <c:v>40787</c:v>
                </c:pt>
                <c:pt idx="81">
                  <c:v>40817</c:v>
                </c:pt>
                <c:pt idx="82">
                  <c:v>40848</c:v>
                </c:pt>
                <c:pt idx="83">
                  <c:v>40878</c:v>
                </c:pt>
                <c:pt idx="84">
                  <c:v>40909</c:v>
                </c:pt>
                <c:pt idx="85">
                  <c:v>40940</c:v>
                </c:pt>
                <c:pt idx="86">
                  <c:v>40969</c:v>
                </c:pt>
                <c:pt idx="87">
                  <c:v>41000</c:v>
                </c:pt>
                <c:pt idx="88">
                  <c:v>41030</c:v>
                </c:pt>
                <c:pt idx="89">
                  <c:v>41061</c:v>
                </c:pt>
                <c:pt idx="90">
                  <c:v>41091</c:v>
                </c:pt>
                <c:pt idx="91">
                  <c:v>41122</c:v>
                </c:pt>
                <c:pt idx="92">
                  <c:v>41153</c:v>
                </c:pt>
                <c:pt idx="93">
                  <c:v>41183</c:v>
                </c:pt>
                <c:pt idx="94">
                  <c:v>41214</c:v>
                </c:pt>
                <c:pt idx="95">
                  <c:v>41244</c:v>
                </c:pt>
                <c:pt idx="96">
                  <c:v>41275</c:v>
                </c:pt>
                <c:pt idx="97">
                  <c:v>41306</c:v>
                </c:pt>
                <c:pt idx="98">
                  <c:v>41334</c:v>
                </c:pt>
                <c:pt idx="99">
                  <c:v>41365</c:v>
                </c:pt>
                <c:pt idx="100">
                  <c:v>41395</c:v>
                </c:pt>
                <c:pt idx="101">
                  <c:v>41426</c:v>
                </c:pt>
                <c:pt idx="102">
                  <c:v>41456</c:v>
                </c:pt>
                <c:pt idx="103">
                  <c:v>41487</c:v>
                </c:pt>
                <c:pt idx="104">
                  <c:v>41519</c:v>
                </c:pt>
                <c:pt idx="105">
                  <c:v>41548</c:v>
                </c:pt>
                <c:pt idx="106">
                  <c:v>41580</c:v>
                </c:pt>
                <c:pt idx="107">
                  <c:v>41611</c:v>
                </c:pt>
                <c:pt idx="108">
                  <c:v>41640</c:v>
                </c:pt>
                <c:pt idx="109">
                  <c:v>41672</c:v>
                </c:pt>
                <c:pt idx="110">
                  <c:v>41700</c:v>
                </c:pt>
                <c:pt idx="111">
                  <c:v>41731</c:v>
                </c:pt>
                <c:pt idx="112">
                  <c:v>41760</c:v>
                </c:pt>
                <c:pt idx="113">
                  <c:v>41791</c:v>
                </c:pt>
                <c:pt idx="114">
                  <c:v>41821</c:v>
                </c:pt>
                <c:pt idx="115">
                  <c:v>41852</c:v>
                </c:pt>
                <c:pt idx="116">
                  <c:v>41883</c:v>
                </c:pt>
                <c:pt idx="117">
                  <c:v>41913</c:v>
                </c:pt>
              </c:numCache>
            </c:numRef>
          </c:cat>
          <c:val>
            <c:numRef>
              <c:f>'Evolution taux fixes 2005-13'!$M$7:$M$124</c:f>
              <c:numCache>
                <c:formatCode>\+\ #,##0_ ;\-\ #,##0\ </c:formatCode>
                <c:ptCount val="118"/>
                <c:pt idx="0">
                  <c:v>25.619047619047624</c:v>
                </c:pt>
                <c:pt idx="1">
                  <c:v>16.549999999999969</c:v>
                </c:pt>
                <c:pt idx="2">
                  <c:v>10.47619047619054</c:v>
                </c:pt>
                <c:pt idx="3">
                  <c:v>20.666666666666611</c:v>
                </c:pt>
                <c:pt idx="4">
                  <c:v>26.863636363636207</c:v>
                </c:pt>
                <c:pt idx="5">
                  <c:v>34.045454545454575</c:v>
                </c:pt>
                <c:pt idx="6">
                  <c:v>25.100000000000051</c:v>
                </c:pt>
                <c:pt idx="7">
                  <c:v>21.782608695652126</c:v>
                </c:pt>
                <c:pt idx="8">
                  <c:v>17.772727272727167</c:v>
                </c:pt>
                <c:pt idx="9">
                  <c:v>6.4285714285713951</c:v>
                </c:pt>
                <c:pt idx="10">
                  <c:v>-3.818181818181845</c:v>
                </c:pt>
                <c:pt idx="11">
                  <c:v>11.90476190476193</c:v>
                </c:pt>
                <c:pt idx="12">
                  <c:v>15.54545454545455</c:v>
                </c:pt>
                <c:pt idx="13">
                  <c:v>0.30000000000002208</c:v>
                </c:pt>
                <c:pt idx="14">
                  <c:v>-27.434782608695688</c:v>
                </c:pt>
                <c:pt idx="15">
                  <c:v>-43.578947368421048</c:v>
                </c:pt>
                <c:pt idx="16">
                  <c:v>-35.409090909090949</c:v>
                </c:pt>
                <c:pt idx="17">
                  <c:v>-35.454545454545332</c:v>
                </c:pt>
                <c:pt idx="18">
                  <c:v>-27.904761904761706</c:v>
                </c:pt>
                <c:pt idx="19">
                  <c:v>-5.6956521739130803</c:v>
                </c:pt>
                <c:pt idx="20">
                  <c:v>2.1904761904761179</c:v>
                </c:pt>
                <c:pt idx="21">
                  <c:v>-11.727272727272727</c:v>
                </c:pt>
                <c:pt idx="22">
                  <c:v>0</c:v>
                </c:pt>
                <c:pt idx="23">
                  <c:v>3.8947368421051602</c:v>
                </c:pt>
                <c:pt idx="24">
                  <c:v>-25.590909090909069</c:v>
                </c:pt>
                <c:pt idx="25">
                  <c:v>-24.10000000000003</c:v>
                </c:pt>
                <c:pt idx="26">
                  <c:v>-14.00000000000005</c:v>
                </c:pt>
                <c:pt idx="27">
                  <c:v>-29.428571428571306</c:v>
                </c:pt>
                <c:pt idx="28">
                  <c:v>-33.000000000000043</c:v>
                </c:pt>
                <c:pt idx="29">
                  <c:v>-26.428571428571409</c:v>
                </c:pt>
                <c:pt idx="30">
                  <c:v>-24.045454545454593</c:v>
                </c:pt>
                <c:pt idx="31">
                  <c:v>15.681818181818047</c:v>
                </c:pt>
                <c:pt idx="32">
                  <c:v>20.600000000000083</c:v>
                </c:pt>
                <c:pt idx="33">
                  <c:v>20.260869565217327</c:v>
                </c:pt>
                <c:pt idx="34">
                  <c:v>36.545454545454575</c:v>
                </c:pt>
                <c:pt idx="35">
                  <c:v>30.400000000000126</c:v>
                </c:pt>
                <c:pt idx="36">
                  <c:v>54.857142857142748</c:v>
                </c:pt>
                <c:pt idx="37">
                  <c:v>54.476190476190446</c:v>
                </c:pt>
                <c:pt idx="38">
                  <c:v>55.578947368421048</c:v>
                </c:pt>
                <c:pt idx="39">
                  <c:v>27.727272727272815</c:v>
                </c:pt>
                <c:pt idx="40">
                  <c:v>15.142857142857153</c:v>
                </c:pt>
                <c:pt idx="41">
                  <c:v>-1.8571428571429598</c:v>
                </c:pt>
                <c:pt idx="42">
                  <c:v>-0.52173913043483844</c:v>
                </c:pt>
                <c:pt idx="43">
                  <c:v>34.150000000000077</c:v>
                </c:pt>
                <c:pt idx="44">
                  <c:v>37.090909090909207</c:v>
                </c:pt>
                <c:pt idx="45">
                  <c:v>74.434782608695656</c:v>
                </c:pt>
                <c:pt idx="46">
                  <c:v>100.2</c:v>
                </c:pt>
                <c:pt idx="47">
                  <c:v>118.54545454545448</c:v>
                </c:pt>
                <c:pt idx="48">
                  <c:v>88.619047619047663</c:v>
                </c:pt>
                <c:pt idx="49">
                  <c:v>82.10000000000008</c:v>
                </c:pt>
                <c:pt idx="50">
                  <c:v>45.59090909090925</c:v>
                </c:pt>
                <c:pt idx="51">
                  <c:v>45.150000000000105</c:v>
                </c:pt>
                <c:pt idx="52">
                  <c:v>25.89473684210521</c:v>
                </c:pt>
                <c:pt idx="53">
                  <c:v>10.157894736842072</c:v>
                </c:pt>
                <c:pt idx="54">
                  <c:v>32.17391304347835</c:v>
                </c:pt>
                <c:pt idx="55">
                  <c:v>43.523809523809398</c:v>
                </c:pt>
                <c:pt idx="56">
                  <c:v>28.000000000000039</c:v>
                </c:pt>
                <c:pt idx="57">
                  <c:v>19.363636363636346</c:v>
                </c:pt>
                <c:pt idx="58">
                  <c:v>19.00000000000006</c:v>
                </c:pt>
                <c:pt idx="59">
                  <c:v>21.590909090909086</c:v>
                </c:pt>
                <c:pt idx="60">
                  <c:v>9.9500000000000277</c:v>
                </c:pt>
                <c:pt idx="61">
                  <c:v>13.449999999999937</c:v>
                </c:pt>
                <c:pt idx="62">
                  <c:v>18.130434782608791</c:v>
                </c:pt>
                <c:pt idx="63">
                  <c:v>19.894736842105178</c:v>
                </c:pt>
                <c:pt idx="64">
                  <c:v>40.20000000000006</c:v>
                </c:pt>
                <c:pt idx="65">
                  <c:v>41.954545454545354</c:v>
                </c:pt>
                <c:pt idx="66">
                  <c:v>44.545454545454575</c:v>
                </c:pt>
                <c:pt idx="67">
                  <c:v>49.863636363636203</c:v>
                </c:pt>
                <c:pt idx="68">
                  <c:v>49.636363636363676</c:v>
                </c:pt>
                <c:pt idx="69">
                  <c:v>44.90476190476187</c:v>
                </c:pt>
                <c:pt idx="70">
                  <c:v>36.954545454545254</c:v>
                </c:pt>
                <c:pt idx="71">
                  <c:v>1.8260869565217606</c:v>
                </c:pt>
                <c:pt idx="72">
                  <c:v>-3.0476190476190519</c:v>
                </c:pt>
                <c:pt idx="73">
                  <c:v>5.7999999999999723</c:v>
                </c:pt>
                <c:pt idx="74">
                  <c:v>24.04347826086957</c:v>
                </c:pt>
                <c:pt idx="75">
                  <c:v>14.421052631578902</c:v>
                </c:pt>
                <c:pt idx="76">
                  <c:v>48.181818181818215</c:v>
                </c:pt>
                <c:pt idx="77">
                  <c:v>50.909090909090907</c:v>
                </c:pt>
                <c:pt idx="78">
                  <c:v>55.761904761904773</c:v>
                </c:pt>
                <c:pt idx="79">
                  <c:v>95.826086956521351</c:v>
                </c:pt>
                <c:pt idx="80">
                  <c:v>122.86363636363625</c:v>
                </c:pt>
                <c:pt idx="81">
                  <c:v>87</c:v>
                </c:pt>
                <c:pt idx="82">
                  <c:v>43</c:v>
                </c:pt>
                <c:pt idx="83">
                  <c:v>79</c:v>
                </c:pt>
                <c:pt idx="84">
                  <c:v>82</c:v>
                </c:pt>
                <c:pt idx="85">
                  <c:v>100</c:v>
                </c:pt>
                <c:pt idx="86">
                  <c:v>97</c:v>
                </c:pt>
                <c:pt idx="87">
                  <c:v>70.467000000000027</c:v>
                </c:pt>
                <c:pt idx="88">
                  <c:v>94</c:v>
                </c:pt>
                <c:pt idx="89">
                  <c:v>94</c:v>
                </c:pt>
                <c:pt idx="90">
                  <c:v>122</c:v>
                </c:pt>
                <c:pt idx="91">
                  <c:v>131</c:v>
                </c:pt>
                <c:pt idx="92">
                  <c:v>104</c:v>
                </c:pt>
                <c:pt idx="93">
                  <c:v>103</c:v>
                </c:pt>
                <c:pt idx="94">
                  <c:v>102</c:v>
                </c:pt>
                <c:pt idx="95">
                  <c:v>96</c:v>
                </c:pt>
                <c:pt idx="96">
                  <c:v>81</c:v>
                </c:pt>
                <c:pt idx="97">
                  <c:v>72</c:v>
                </c:pt>
                <c:pt idx="98">
                  <c:v>91</c:v>
                </c:pt>
                <c:pt idx="99">
                  <c:v>108</c:v>
                </c:pt>
                <c:pt idx="100">
                  <c:v>112</c:v>
                </c:pt>
                <c:pt idx="101">
                  <c:v>57</c:v>
                </c:pt>
                <c:pt idx="102">
                  <c:v>61.000000000000007</c:v>
                </c:pt>
                <c:pt idx="103">
                  <c:v>28</c:v>
                </c:pt>
                <c:pt idx="104">
                  <c:v>34</c:v>
                </c:pt>
                <c:pt idx="105">
                  <c:v>62</c:v>
                </c:pt>
                <c:pt idx="106">
                  <c:v>65</c:v>
                </c:pt>
                <c:pt idx="107">
                  <c:v>45</c:v>
                </c:pt>
                <c:pt idx="108">
                  <c:v>64</c:v>
                </c:pt>
                <c:pt idx="109">
                  <c:v>76</c:v>
                </c:pt>
                <c:pt idx="110">
                  <c:v>80</c:v>
                </c:pt>
                <c:pt idx="111">
                  <c:v>80</c:v>
                </c:pt>
                <c:pt idx="112">
                  <c:v>72.000000000000014</c:v>
                </c:pt>
                <c:pt idx="113">
                  <c:v>68</c:v>
                </c:pt>
                <c:pt idx="114">
                  <c:v>106</c:v>
                </c:pt>
                <c:pt idx="115">
                  <c:v>128</c:v>
                </c:pt>
                <c:pt idx="116">
                  <c:v>115</c:v>
                </c:pt>
                <c:pt idx="117">
                  <c:v>105</c:v>
                </c:pt>
              </c:numCache>
            </c:numRef>
          </c:val>
        </c:ser>
        <c:axId val="60820864"/>
        <c:axId val="60830848"/>
      </c:areaChart>
      <c:dateAx>
        <c:axId val="60820864"/>
        <c:scaling>
          <c:orientation val="minMax"/>
        </c:scaling>
        <c:axPos val="b"/>
        <c:majorGridlines/>
        <c:numFmt formatCode="[$-40C]mmm\-yy;@" sourceLinked="0"/>
        <c:tickLblPos val="low"/>
        <c:txPr>
          <a:bodyPr rot="-180000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 Narrow" pitchFamily="34" charset="0"/>
                <a:ea typeface="Calibri"/>
                <a:cs typeface="Calibri"/>
              </a:defRPr>
            </a:pPr>
            <a:endParaRPr lang="fr-FR"/>
          </a:p>
        </c:txPr>
        <c:crossAx val="60830848"/>
        <c:crosses val="autoZero"/>
        <c:auto val="1"/>
        <c:lblOffset val="100"/>
        <c:baseTimeUnit val="months"/>
        <c:majorUnit val="3"/>
        <c:majorTimeUnit val="months"/>
        <c:minorUnit val="4"/>
        <c:minorTimeUnit val="months"/>
      </c:dateAx>
      <c:valAx>
        <c:axId val="60830848"/>
        <c:scaling>
          <c:orientation val="minMax"/>
        </c:scaling>
        <c:axPos val="l"/>
        <c:numFmt formatCode="\+\ #,##0_ ;\-\ #,##0\ " sourceLinked="1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808080"/>
                </a:solidFill>
                <a:latin typeface="Arial Narrow" pitchFamily="34" charset="0"/>
                <a:ea typeface="Calibri"/>
                <a:cs typeface="Calibri"/>
              </a:defRPr>
            </a:pPr>
            <a:endParaRPr lang="fr-FR"/>
          </a:p>
        </c:txPr>
        <c:crossAx val="60820864"/>
        <c:crosses val="autoZero"/>
        <c:crossBetween val="midCat"/>
      </c:valAx>
    </c:plotArea>
    <c:legend>
      <c:legendPos val="b"/>
      <c:layout>
        <c:manualLayout>
          <c:xMode val="edge"/>
          <c:yMode val="edge"/>
          <c:x val="7.2872128102380099E-2"/>
          <c:y val="6.4300803007988919E-2"/>
          <c:w val="0.34154458306720636"/>
          <c:h val="0.107158143693577"/>
        </c:manualLayout>
      </c:layout>
      <c:spPr>
        <a:solidFill>
          <a:schemeClr val="bg1"/>
        </a:solidFill>
      </c:spPr>
      <c:txPr>
        <a:bodyPr/>
        <a:lstStyle/>
        <a:p>
          <a:pPr>
            <a:defRPr sz="1000" b="0" i="0" u="none" strike="noStrike" baseline="0">
              <a:solidFill>
                <a:srgbClr val="000000"/>
              </a:solidFill>
              <a:latin typeface="Arial Narrow" pitchFamily="34" charset="0"/>
              <a:ea typeface="Calibri"/>
              <a:cs typeface="Calibri"/>
            </a:defRPr>
          </a:pPr>
          <a:endParaRPr lang="fr-FR"/>
        </a:p>
      </c:txPr>
    </c:legend>
    <c:plotVisOnly val="1"/>
    <c:dispBlanksAs val="zero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fr-FR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style val="1"/>
  <c:chart>
    <c:autoTitleDeleted val="1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spPr>
              <a:solidFill>
                <a:schemeClr val="accent3"/>
              </a:solidFill>
            </c:spPr>
          </c:dPt>
          <c:dPt>
            <c:idx val="1"/>
            <c:spPr>
              <a:solidFill>
                <a:schemeClr val="accent6"/>
              </a:solidFill>
            </c:spPr>
          </c:dPt>
          <c:dPt>
            <c:idx val="2"/>
            <c:spPr>
              <a:solidFill>
                <a:schemeClr val="bg1">
                  <a:lumMod val="85000"/>
                </a:schemeClr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400" b="1">
                      <a:latin typeface="Arial Narrow" pitchFamily="34" charset="0"/>
                    </a:defRPr>
                  </a:pPr>
                  <a:endParaRPr lang="fr-FR"/>
                </a:p>
              </c:txPr>
            </c:dLbl>
            <c:txPr>
              <a:bodyPr/>
              <a:lstStyle/>
              <a:p>
                <a:pPr>
                  <a:defRPr sz="1400" b="0">
                    <a:latin typeface="Arial Narrow" pitchFamily="34" charset="0"/>
                  </a:defRPr>
                </a:pPr>
                <a:endParaRPr lang="fr-FR"/>
              </a:p>
            </c:txPr>
            <c:showVal val="1"/>
            <c:showLeaderLines val="1"/>
          </c:dLbls>
          <c:cat>
            <c:strRef>
              <c:f>Feuil1!$A$2:$A$4</c:f>
              <c:strCache>
                <c:ptCount val="3"/>
                <c:pt idx="0">
                  <c:v>Baisse</c:v>
                </c:pt>
                <c:pt idx="1">
                  <c:v>Stabilité</c:v>
                </c:pt>
                <c:pt idx="2">
                  <c:v>Variable selon les durées</c:v>
                </c:pt>
              </c:strCache>
            </c:strRef>
          </c:cat>
          <c:val>
            <c:numRef>
              <c:f>Feuil1!$B$2:$B$4</c:f>
              <c:numCache>
                <c:formatCode>0%</c:formatCode>
                <c:ptCount val="3"/>
                <c:pt idx="0">
                  <c:v>0.37000000000000022</c:v>
                </c:pt>
                <c:pt idx="1">
                  <c:v>0.60000000000000042</c:v>
                </c:pt>
                <c:pt idx="2">
                  <c:v>3.0000000000000002E-2</c:v>
                </c:pt>
              </c:numCache>
            </c:numRef>
          </c:val>
        </c:ser>
        <c:firstSliceAng val="0"/>
        <c:holeSize val="50"/>
      </c:doughnutChart>
    </c:plotArea>
    <c:legend>
      <c:legendPos val="t"/>
      <c:layout>
        <c:manualLayout>
          <c:xMode val="edge"/>
          <c:yMode val="edge"/>
          <c:x val="0.18855267894471786"/>
          <c:y val="0.51732347807747903"/>
          <c:w val="0.61882923621355734"/>
          <c:h val="7.6853016316105596E-2"/>
        </c:manualLayout>
      </c:layout>
      <c:spPr>
        <a:solidFill>
          <a:schemeClr val="bg1"/>
        </a:solidFill>
      </c:spPr>
      <c:txPr>
        <a:bodyPr/>
        <a:lstStyle/>
        <a:p>
          <a:pPr>
            <a:defRPr sz="1200">
              <a:latin typeface="Arial Narrow" pitchFamily="34" charset="0"/>
            </a:defRPr>
          </a:pPr>
          <a:endParaRPr lang="fr-FR"/>
        </a:p>
      </c:txPr>
    </c:legend>
    <c:plotVisOnly val="1"/>
    <c:dispBlanksAs val="zero"/>
  </c:chart>
  <c:txPr>
    <a:bodyPr/>
    <a:lstStyle/>
    <a:p>
      <a:pPr>
        <a:defRPr sz="1800"/>
      </a:pPr>
      <a:endParaRPr lang="fr-FR"/>
    </a:p>
  </c:txPr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0.94679</cdr:x>
      <cdr:y>0.4311</cdr:y>
    </cdr:from>
    <cdr:to>
      <cdr:x>0.99754</cdr:x>
      <cdr:y>0.51115</cdr:y>
    </cdr:to>
    <cdr:sp macro="" textlink="">
      <cdr:nvSpPr>
        <cdr:cNvPr id="4" name="ZoneTexte 3"/>
        <cdr:cNvSpPr txBox="1"/>
      </cdr:nvSpPr>
      <cdr:spPr>
        <a:xfrm xmlns:a="http://schemas.openxmlformats.org/drawingml/2006/main">
          <a:off x="9181591" y="1196967"/>
          <a:ext cx="492151" cy="2222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000" b="1">
              <a:solidFill>
                <a:schemeClr val="accent6"/>
              </a:solidFill>
              <a:latin typeface="Arial Narrow" pitchFamily="34" charset="0"/>
            </a:rPr>
            <a:t>2,30%</a:t>
          </a:r>
        </a:p>
      </cdr:txBody>
    </cdr:sp>
  </cdr:relSizeAnchor>
  <cdr:relSizeAnchor xmlns:cdr="http://schemas.openxmlformats.org/drawingml/2006/chartDrawing">
    <cdr:from>
      <cdr:x>0.92552</cdr:x>
      <cdr:y>0.72556</cdr:y>
    </cdr:from>
    <cdr:to>
      <cdr:x>0.9779</cdr:x>
      <cdr:y>0.79703</cdr:y>
    </cdr:to>
    <cdr:sp macro="" textlink="">
      <cdr:nvSpPr>
        <cdr:cNvPr id="7" name="ZoneTexte 6"/>
        <cdr:cNvSpPr txBox="1"/>
      </cdr:nvSpPr>
      <cdr:spPr>
        <a:xfrm xmlns:a="http://schemas.openxmlformats.org/drawingml/2006/main">
          <a:off x="8975242" y="2014536"/>
          <a:ext cx="507999" cy="1984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000" b="1">
              <a:solidFill>
                <a:schemeClr val="accent2"/>
              </a:solidFill>
              <a:latin typeface="Arial Narrow" pitchFamily="34" charset="0"/>
            </a:rPr>
            <a:t>0,05%</a:t>
          </a:r>
        </a:p>
      </cdr:txBody>
    </cdr:sp>
  </cdr:relSizeAnchor>
  <cdr:relSizeAnchor xmlns:cdr="http://schemas.openxmlformats.org/drawingml/2006/chartDrawing">
    <cdr:from>
      <cdr:x>0.94189</cdr:x>
      <cdr:y>0.61121</cdr:y>
    </cdr:from>
    <cdr:to>
      <cdr:x>0.99673</cdr:x>
      <cdr:y>0.68268</cdr:y>
    </cdr:to>
    <cdr:sp macro="" textlink="">
      <cdr:nvSpPr>
        <cdr:cNvPr id="8" name="ZoneTexte 7"/>
        <cdr:cNvSpPr txBox="1"/>
      </cdr:nvSpPr>
      <cdr:spPr>
        <a:xfrm xmlns:a="http://schemas.openxmlformats.org/drawingml/2006/main">
          <a:off x="9133991" y="1697036"/>
          <a:ext cx="531813" cy="1984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000" b="1" dirty="0" smtClean="0">
              <a:solidFill>
                <a:schemeClr val="bg1">
                  <a:lumMod val="50000"/>
                </a:schemeClr>
              </a:solidFill>
              <a:latin typeface="Arial Narrow" pitchFamily="34" charset="0"/>
            </a:rPr>
            <a:t>1,25%</a:t>
          </a:r>
          <a:endParaRPr lang="fr-FR" sz="1000" b="1" dirty="0">
            <a:solidFill>
              <a:schemeClr val="bg1">
                <a:lumMod val="50000"/>
              </a:schemeClr>
            </a:solidFill>
            <a:latin typeface="Arial Narrow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75CB8C-3AC3-3C45-B58A-516CE2728BB3}" type="datetimeFigureOut">
              <a:rPr lang="fr-FR" smtClean="0"/>
              <a:pPr/>
              <a:t>06/10/2014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0D210A-E426-2B42-99D1-028EE592B9A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6853973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62AA24-E4CE-F045-A8C9-1231D6D02C46}" type="datetimeFigureOut">
              <a:rPr lang="fr-FR" smtClean="0"/>
              <a:pPr/>
              <a:t>06/10/2014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C1E88B-A63A-904C-AD68-0B33C6DB362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5393702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1E88B-A63A-904C-AD68-0B33C6DB362A}" type="slidenum">
              <a:rPr lang="fr-FR" smtClean="0"/>
              <a:pPr/>
              <a:t>10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1E88B-A63A-904C-AD68-0B33C6DB362A}" type="slidenum">
              <a:rPr lang="fr-FR" smtClean="0"/>
              <a:pPr/>
              <a:t>15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1E88B-A63A-904C-AD68-0B33C6DB362A}" type="slidenum">
              <a:rPr lang="fr-FR" smtClean="0"/>
              <a:pPr/>
              <a:t>16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1E88B-A63A-904C-AD68-0B33C6DB362A}" type="slidenum">
              <a:rPr lang="fr-FR" smtClean="0"/>
              <a:pPr/>
              <a:t>27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85800" y="452675"/>
            <a:ext cx="7772400" cy="519479"/>
          </a:xfrm>
          <a:prstGeom prst="rect">
            <a:avLst/>
          </a:prstGeom>
        </p:spPr>
        <p:txBody>
          <a:bodyPr/>
          <a:lstStyle>
            <a:lvl1pPr algn="l">
              <a:defRPr sz="2400" b="1" spc="-150">
                <a:solidFill>
                  <a:srgbClr val="FF8E00"/>
                </a:solidFill>
              </a:defRPr>
            </a:lvl1pPr>
          </a:lstStyle>
          <a:p>
            <a:r>
              <a:rPr lang="fr-FR" dirty="0" smtClean="0"/>
              <a:t>Courtier indépendant, nous vous apportons notre expertise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85800" y="1056820"/>
            <a:ext cx="7772400" cy="59417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1600" b="1" spc="300" baseline="0">
                <a:solidFill>
                  <a:srgbClr val="AAB8C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CONFÉRENCE DE PRESSE</a:t>
            </a:r>
          </a:p>
          <a:p>
            <a:r>
              <a:rPr lang="fr-FR" dirty="0" smtClean="0"/>
              <a:t>PARIS, 14 SEPTEMBRE 2012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3660629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-En-tête de sec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 descr="bandeau_immo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0" t="57642" r="-280" b="12034"/>
          <a:stretch/>
        </p:blipFill>
        <p:spPr>
          <a:xfrm>
            <a:off x="0" y="1771221"/>
            <a:ext cx="9186905" cy="849105"/>
          </a:xfrm>
          <a:prstGeom prst="rect">
            <a:avLst/>
          </a:prstGeom>
        </p:spPr>
      </p:pic>
      <p:sp>
        <p:nvSpPr>
          <p:cNvPr id="20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720644" y="6490046"/>
            <a:ext cx="108646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AAB8C6"/>
                </a:solidFill>
              </a:defRPr>
            </a:lvl1pPr>
          </a:lstStyle>
          <a:p>
            <a:r>
              <a:rPr lang="fr-FR" smtClean="0"/>
              <a:t>13 mai 2014</a:t>
            </a:r>
            <a:endParaRPr lang="fr-FR" dirty="0"/>
          </a:p>
        </p:txBody>
      </p:sp>
      <p:sp>
        <p:nvSpPr>
          <p:cNvPr id="22" name="Espace réservé du pied de page 2"/>
          <p:cNvSpPr>
            <a:spLocks noGrp="1"/>
          </p:cNvSpPr>
          <p:nvPr>
            <p:ph type="ftr" sz="quarter" idx="15"/>
          </p:nvPr>
        </p:nvSpPr>
        <p:spPr>
          <a:xfrm>
            <a:off x="3101527" y="6492875"/>
            <a:ext cx="417763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AAB8C6"/>
                </a:solidFill>
              </a:defRPr>
            </a:lvl1pPr>
          </a:lstStyle>
          <a:p>
            <a:r>
              <a:rPr lang="fr-FR" smtClean="0"/>
              <a:t>Pied de page</a:t>
            </a:r>
            <a:endParaRPr lang="fr-FR" dirty="0"/>
          </a:p>
        </p:txBody>
      </p:sp>
      <p:sp>
        <p:nvSpPr>
          <p:cNvPr id="23" name="Espace réservé du numéro de diapositive 3"/>
          <p:cNvSpPr>
            <a:spLocks noGrp="1"/>
          </p:cNvSpPr>
          <p:nvPr>
            <p:ph type="sldNum" sz="quarter" idx="16"/>
          </p:nvPr>
        </p:nvSpPr>
        <p:spPr>
          <a:xfrm>
            <a:off x="314326" y="6492875"/>
            <a:ext cx="104024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FR" smtClean="0"/>
              <a:t>Page </a:t>
            </a:r>
            <a:fld id="{92D8AA55-BA97-204D-BE3B-B7B75471027A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contenu 30"/>
          <p:cNvSpPr>
            <a:spLocks noGrp="1"/>
          </p:cNvSpPr>
          <p:nvPr>
            <p:ph sz="quarter" idx="14" hasCustomPrompt="1"/>
          </p:nvPr>
        </p:nvSpPr>
        <p:spPr>
          <a:xfrm>
            <a:off x="482600" y="852107"/>
            <a:ext cx="8093075" cy="45568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aseline="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I - 	INTRODUCTION : PRINCIPE DE L’ASSURANCE EMPRUNTEUR</a:t>
            </a:r>
          </a:p>
        </p:txBody>
      </p:sp>
      <p:sp>
        <p:nvSpPr>
          <p:cNvPr id="13" name="ZoneTexte 12"/>
          <p:cNvSpPr txBox="1"/>
          <p:nvPr userDrawn="1"/>
        </p:nvSpPr>
        <p:spPr>
          <a:xfrm>
            <a:off x="5320632" y="231273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1" name="Espace réservé du contenu 30"/>
          <p:cNvSpPr>
            <a:spLocks noGrp="1"/>
          </p:cNvSpPr>
          <p:nvPr>
            <p:ph sz="quarter" idx="11" hasCustomPrompt="1"/>
          </p:nvPr>
        </p:nvSpPr>
        <p:spPr>
          <a:xfrm>
            <a:off x="482600" y="1981916"/>
            <a:ext cx="8093075" cy="59382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II -	L’ÉVOLUTION DU MARCHÉ</a:t>
            </a:r>
          </a:p>
        </p:txBody>
      </p:sp>
      <p:sp>
        <p:nvSpPr>
          <p:cNvPr id="24" name="Espace réservé du contenu 30"/>
          <p:cNvSpPr>
            <a:spLocks noGrp="1"/>
          </p:cNvSpPr>
          <p:nvPr>
            <p:ph sz="quarter" idx="17" hasCustomPrompt="1"/>
          </p:nvPr>
        </p:nvSpPr>
        <p:spPr>
          <a:xfrm>
            <a:off x="482600" y="5582666"/>
            <a:ext cx="8093075" cy="7056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V -	CONCLUSION</a:t>
            </a:r>
          </a:p>
        </p:txBody>
      </p:sp>
      <p:sp>
        <p:nvSpPr>
          <p:cNvPr id="25" name="Espace réservé du contenu 30"/>
          <p:cNvSpPr>
            <a:spLocks noGrp="1"/>
          </p:cNvSpPr>
          <p:nvPr>
            <p:ph sz="quarter" idx="12" hasCustomPrompt="1"/>
          </p:nvPr>
        </p:nvSpPr>
        <p:spPr>
          <a:xfrm>
            <a:off x="482600" y="3172041"/>
            <a:ext cx="8093075" cy="70729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III -	COMMENT BIEN CHOISIR SON ASSURANCE DE PRÊT</a:t>
            </a:r>
          </a:p>
        </p:txBody>
      </p:sp>
      <p:sp>
        <p:nvSpPr>
          <p:cNvPr id="26" name="Espace réservé du contenu 30"/>
          <p:cNvSpPr>
            <a:spLocks noGrp="1"/>
          </p:cNvSpPr>
          <p:nvPr>
            <p:ph sz="quarter" idx="13" hasCustomPrompt="1"/>
          </p:nvPr>
        </p:nvSpPr>
        <p:spPr>
          <a:xfrm>
            <a:off x="482600" y="4363122"/>
            <a:ext cx="8093075" cy="7056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IV -	COMMENT BIEN CHOISIR SON ASSURANCE DE PRÊT</a:t>
            </a:r>
          </a:p>
        </p:txBody>
      </p:sp>
    </p:spTree>
    <p:extLst>
      <p:ext uri="{BB962C8B-B14F-4D97-AF65-F5344CB8AC3E}">
        <p14:creationId xmlns="" xmlns:p14="http://schemas.microsoft.com/office/powerpoint/2010/main" val="504888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-En-tête de sec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 descr="bandeau_immo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0" t="57642" r="-280" b="12034"/>
          <a:stretch/>
        </p:blipFill>
        <p:spPr>
          <a:xfrm>
            <a:off x="0" y="2944344"/>
            <a:ext cx="9186905" cy="849105"/>
          </a:xfrm>
          <a:prstGeom prst="rect">
            <a:avLst/>
          </a:prstGeom>
        </p:spPr>
      </p:pic>
      <p:sp>
        <p:nvSpPr>
          <p:cNvPr id="2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720644" y="6490046"/>
            <a:ext cx="108646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AAB8C6"/>
                </a:solidFill>
              </a:defRPr>
            </a:lvl1pPr>
          </a:lstStyle>
          <a:p>
            <a:r>
              <a:rPr lang="fr-FR" smtClean="0"/>
              <a:t>13 mai 2014</a:t>
            </a:r>
            <a:endParaRPr lang="fr-FR" dirty="0"/>
          </a:p>
        </p:txBody>
      </p:sp>
      <p:sp>
        <p:nvSpPr>
          <p:cNvPr id="23" name="Espace réservé du pied de page 2"/>
          <p:cNvSpPr>
            <a:spLocks noGrp="1"/>
          </p:cNvSpPr>
          <p:nvPr>
            <p:ph type="ftr" sz="quarter" idx="15"/>
          </p:nvPr>
        </p:nvSpPr>
        <p:spPr>
          <a:xfrm>
            <a:off x="3101527" y="6492875"/>
            <a:ext cx="417763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AAB8C6"/>
                </a:solidFill>
              </a:defRPr>
            </a:lvl1pPr>
          </a:lstStyle>
          <a:p>
            <a:r>
              <a:rPr lang="fr-FR" smtClean="0"/>
              <a:t>Pied de page</a:t>
            </a:r>
            <a:endParaRPr lang="fr-FR" dirty="0"/>
          </a:p>
        </p:txBody>
      </p:sp>
      <p:sp>
        <p:nvSpPr>
          <p:cNvPr id="24" name="Espace réservé du numéro de diapositive 3"/>
          <p:cNvSpPr>
            <a:spLocks noGrp="1"/>
          </p:cNvSpPr>
          <p:nvPr>
            <p:ph type="sldNum" sz="quarter" idx="16"/>
          </p:nvPr>
        </p:nvSpPr>
        <p:spPr>
          <a:xfrm>
            <a:off x="314326" y="6492875"/>
            <a:ext cx="104024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FR" smtClean="0"/>
              <a:t>Page </a:t>
            </a:r>
            <a:fld id="{92D8AA55-BA97-204D-BE3B-B7B75471027A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contenu 30"/>
          <p:cNvSpPr>
            <a:spLocks noGrp="1"/>
          </p:cNvSpPr>
          <p:nvPr>
            <p:ph sz="quarter" idx="14" hasCustomPrompt="1"/>
          </p:nvPr>
        </p:nvSpPr>
        <p:spPr>
          <a:xfrm>
            <a:off x="482600" y="852107"/>
            <a:ext cx="8093075" cy="45568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aseline="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I - 	INTRODUCTION : PRINCIPE DE L’ASSURANCE EMPRUNTEUR</a:t>
            </a:r>
          </a:p>
        </p:txBody>
      </p:sp>
      <p:sp>
        <p:nvSpPr>
          <p:cNvPr id="13" name="ZoneTexte 12"/>
          <p:cNvSpPr txBox="1"/>
          <p:nvPr userDrawn="1"/>
        </p:nvSpPr>
        <p:spPr>
          <a:xfrm>
            <a:off x="5320632" y="231273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4" name="Espace réservé du contenu 30"/>
          <p:cNvSpPr>
            <a:spLocks noGrp="1"/>
          </p:cNvSpPr>
          <p:nvPr>
            <p:ph sz="quarter" idx="11" hasCustomPrompt="1"/>
          </p:nvPr>
        </p:nvSpPr>
        <p:spPr>
          <a:xfrm>
            <a:off x="482600" y="1981916"/>
            <a:ext cx="8093075" cy="59382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II -	L’ÉVOLUTION DU MARCHÉ</a:t>
            </a:r>
          </a:p>
        </p:txBody>
      </p:sp>
      <p:sp>
        <p:nvSpPr>
          <p:cNvPr id="15" name="Espace réservé du contenu 30"/>
          <p:cNvSpPr>
            <a:spLocks noGrp="1"/>
          </p:cNvSpPr>
          <p:nvPr>
            <p:ph sz="quarter" idx="17" hasCustomPrompt="1"/>
          </p:nvPr>
        </p:nvSpPr>
        <p:spPr>
          <a:xfrm>
            <a:off x="482600" y="5582666"/>
            <a:ext cx="8093075" cy="7056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V -	CONCLUSION</a:t>
            </a:r>
          </a:p>
        </p:txBody>
      </p:sp>
      <p:sp>
        <p:nvSpPr>
          <p:cNvPr id="25" name="Espace réservé du contenu 30"/>
          <p:cNvSpPr>
            <a:spLocks noGrp="1"/>
          </p:cNvSpPr>
          <p:nvPr>
            <p:ph sz="quarter" idx="12" hasCustomPrompt="1"/>
          </p:nvPr>
        </p:nvSpPr>
        <p:spPr>
          <a:xfrm>
            <a:off x="482600" y="3172041"/>
            <a:ext cx="8093075" cy="70729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III -	COMMENT BIEN CHOISIR SON ASSURANCE DE PRÊT</a:t>
            </a:r>
          </a:p>
        </p:txBody>
      </p:sp>
      <p:sp>
        <p:nvSpPr>
          <p:cNvPr id="26" name="Espace réservé du contenu 30"/>
          <p:cNvSpPr>
            <a:spLocks noGrp="1"/>
          </p:cNvSpPr>
          <p:nvPr>
            <p:ph sz="quarter" idx="13" hasCustomPrompt="1"/>
          </p:nvPr>
        </p:nvSpPr>
        <p:spPr>
          <a:xfrm>
            <a:off x="482600" y="4363122"/>
            <a:ext cx="8093075" cy="7056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IV -	COMMENT BIEN CHOISIR SON ASSURANCE DE PRÊT</a:t>
            </a:r>
          </a:p>
        </p:txBody>
      </p:sp>
    </p:spTree>
    <p:extLst>
      <p:ext uri="{BB962C8B-B14F-4D97-AF65-F5344CB8AC3E}">
        <p14:creationId xmlns="" xmlns:p14="http://schemas.microsoft.com/office/powerpoint/2010/main" val="3229318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-En-tête de sec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 descr="bandeau_immo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0" t="57642" r="-280" b="12034"/>
          <a:stretch/>
        </p:blipFill>
        <p:spPr>
          <a:xfrm>
            <a:off x="0" y="4124558"/>
            <a:ext cx="9186905" cy="849105"/>
          </a:xfrm>
          <a:prstGeom prst="rect">
            <a:avLst/>
          </a:prstGeom>
        </p:spPr>
      </p:pic>
      <p:sp>
        <p:nvSpPr>
          <p:cNvPr id="2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720644" y="6490046"/>
            <a:ext cx="108646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AAB8C6"/>
                </a:solidFill>
              </a:defRPr>
            </a:lvl1pPr>
          </a:lstStyle>
          <a:p>
            <a:r>
              <a:rPr lang="fr-FR" smtClean="0"/>
              <a:t>13 mai 2014</a:t>
            </a:r>
            <a:endParaRPr lang="fr-FR" dirty="0"/>
          </a:p>
        </p:txBody>
      </p:sp>
      <p:sp>
        <p:nvSpPr>
          <p:cNvPr id="23" name="Espace réservé du pied de page 2"/>
          <p:cNvSpPr>
            <a:spLocks noGrp="1"/>
          </p:cNvSpPr>
          <p:nvPr>
            <p:ph type="ftr" sz="quarter" idx="15"/>
          </p:nvPr>
        </p:nvSpPr>
        <p:spPr>
          <a:xfrm>
            <a:off x="3101527" y="6492875"/>
            <a:ext cx="417763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AAB8C6"/>
                </a:solidFill>
              </a:defRPr>
            </a:lvl1pPr>
          </a:lstStyle>
          <a:p>
            <a:r>
              <a:rPr lang="fr-FR" smtClean="0"/>
              <a:t>Pied de page</a:t>
            </a:r>
            <a:endParaRPr lang="fr-FR" dirty="0"/>
          </a:p>
        </p:txBody>
      </p:sp>
      <p:sp>
        <p:nvSpPr>
          <p:cNvPr id="24" name="Espace réservé du numéro de diapositive 3"/>
          <p:cNvSpPr>
            <a:spLocks noGrp="1"/>
          </p:cNvSpPr>
          <p:nvPr>
            <p:ph type="sldNum" sz="quarter" idx="16"/>
          </p:nvPr>
        </p:nvSpPr>
        <p:spPr>
          <a:xfrm>
            <a:off x="314326" y="6492875"/>
            <a:ext cx="104024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FR" smtClean="0"/>
              <a:t>Page </a:t>
            </a:r>
            <a:fld id="{92D8AA55-BA97-204D-BE3B-B7B75471027A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2" name="Espace réservé du contenu 30"/>
          <p:cNvSpPr>
            <a:spLocks noGrp="1"/>
          </p:cNvSpPr>
          <p:nvPr>
            <p:ph sz="quarter" idx="14" hasCustomPrompt="1"/>
          </p:nvPr>
        </p:nvSpPr>
        <p:spPr>
          <a:xfrm>
            <a:off x="482600" y="852107"/>
            <a:ext cx="8093075" cy="45568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aseline="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I - 	INTRODUCTION : PRINCIPE DE L’ASSURANCE EMPRUNTEUR</a:t>
            </a:r>
          </a:p>
        </p:txBody>
      </p:sp>
      <p:sp>
        <p:nvSpPr>
          <p:cNvPr id="13" name="ZoneTexte 12"/>
          <p:cNvSpPr txBox="1"/>
          <p:nvPr userDrawn="1"/>
        </p:nvSpPr>
        <p:spPr>
          <a:xfrm>
            <a:off x="5320632" y="231273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4" name="Espace réservé du contenu 30"/>
          <p:cNvSpPr>
            <a:spLocks noGrp="1"/>
          </p:cNvSpPr>
          <p:nvPr>
            <p:ph sz="quarter" idx="11" hasCustomPrompt="1"/>
          </p:nvPr>
        </p:nvSpPr>
        <p:spPr>
          <a:xfrm>
            <a:off x="482600" y="1981916"/>
            <a:ext cx="8093075" cy="59382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II -	L’ÉVOLUTION DU MARCHÉ</a:t>
            </a:r>
          </a:p>
        </p:txBody>
      </p:sp>
      <p:sp>
        <p:nvSpPr>
          <p:cNvPr id="15" name="Espace réservé du contenu 30"/>
          <p:cNvSpPr>
            <a:spLocks noGrp="1"/>
          </p:cNvSpPr>
          <p:nvPr>
            <p:ph sz="quarter" idx="17" hasCustomPrompt="1"/>
          </p:nvPr>
        </p:nvSpPr>
        <p:spPr>
          <a:xfrm>
            <a:off x="482600" y="5582666"/>
            <a:ext cx="8093075" cy="7056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V -	CONCLUSION</a:t>
            </a:r>
          </a:p>
        </p:txBody>
      </p:sp>
      <p:sp>
        <p:nvSpPr>
          <p:cNvPr id="25" name="Espace réservé du contenu 30"/>
          <p:cNvSpPr>
            <a:spLocks noGrp="1"/>
          </p:cNvSpPr>
          <p:nvPr>
            <p:ph sz="quarter" idx="12" hasCustomPrompt="1"/>
          </p:nvPr>
        </p:nvSpPr>
        <p:spPr>
          <a:xfrm>
            <a:off x="482600" y="3172041"/>
            <a:ext cx="8093075" cy="70729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III -	COMMENT BIEN CHOISIR SON ASSURANCE DE PRÊT</a:t>
            </a:r>
          </a:p>
        </p:txBody>
      </p:sp>
      <p:sp>
        <p:nvSpPr>
          <p:cNvPr id="26" name="Espace réservé du contenu 30"/>
          <p:cNvSpPr>
            <a:spLocks noGrp="1"/>
          </p:cNvSpPr>
          <p:nvPr>
            <p:ph sz="quarter" idx="13" hasCustomPrompt="1"/>
          </p:nvPr>
        </p:nvSpPr>
        <p:spPr>
          <a:xfrm>
            <a:off x="482600" y="4363122"/>
            <a:ext cx="8093075" cy="7056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IV -	COMMENT BIEN CHOISIR SON ASSURANCE DE PRÊT</a:t>
            </a:r>
          </a:p>
        </p:txBody>
      </p:sp>
    </p:spTree>
    <p:extLst>
      <p:ext uri="{BB962C8B-B14F-4D97-AF65-F5344CB8AC3E}">
        <p14:creationId xmlns="" xmlns:p14="http://schemas.microsoft.com/office/powerpoint/2010/main" val="41420409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-En-tête de sec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bandeau_immo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0" t="57642" r="-280" b="12034"/>
          <a:stretch/>
        </p:blipFill>
        <p:spPr>
          <a:xfrm>
            <a:off x="0" y="5322220"/>
            <a:ext cx="9186905" cy="849105"/>
          </a:xfrm>
          <a:prstGeom prst="rect">
            <a:avLst/>
          </a:prstGeom>
        </p:spPr>
      </p:pic>
      <p:sp>
        <p:nvSpPr>
          <p:cNvPr id="2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720644" y="6490046"/>
            <a:ext cx="108646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AAB8C6"/>
                </a:solidFill>
              </a:defRPr>
            </a:lvl1pPr>
          </a:lstStyle>
          <a:p>
            <a:r>
              <a:rPr lang="fr-FR" smtClean="0"/>
              <a:t>13 mai 2014</a:t>
            </a:r>
            <a:endParaRPr lang="fr-FR" dirty="0"/>
          </a:p>
        </p:txBody>
      </p:sp>
      <p:sp>
        <p:nvSpPr>
          <p:cNvPr id="23" name="Espace réservé du pied de page 2"/>
          <p:cNvSpPr>
            <a:spLocks noGrp="1"/>
          </p:cNvSpPr>
          <p:nvPr>
            <p:ph type="ftr" sz="quarter" idx="15"/>
          </p:nvPr>
        </p:nvSpPr>
        <p:spPr>
          <a:xfrm>
            <a:off x="3101527" y="6492875"/>
            <a:ext cx="417763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AAB8C6"/>
                </a:solidFill>
              </a:defRPr>
            </a:lvl1pPr>
          </a:lstStyle>
          <a:p>
            <a:r>
              <a:rPr lang="fr-FR" smtClean="0"/>
              <a:t>Pied de page</a:t>
            </a:r>
            <a:endParaRPr lang="fr-FR" dirty="0"/>
          </a:p>
        </p:txBody>
      </p:sp>
      <p:sp>
        <p:nvSpPr>
          <p:cNvPr id="24" name="Espace réservé du numéro de diapositive 3"/>
          <p:cNvSpPr>
            <a:spLocks noGrp="1"/>
          </p:cNvSpPr>
          <p:nvPr>
            <p:ph type="sldNum" sz="quarter" idx="16"/>
          </p:nvPr>
        </p:nvSpPr>
        <p:spPr>
          <a:xfrm>
            <a:off x="314326" y="6492875"/>
            <a:ext cx="104024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FR" smtClean="0"/>
              <a:t>Page </a:t>
            </a:r>
            <a:fld id="{92D8AA55-BA97-204D-BE3B-B7B75471027A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u contenu 30"/>
          <p:cNvSpPr>
            <a:spLocks noGrp="1"/>
          </p:cNvSpPr>
          <p:nvPr>
            <p:ph sz="quarter" idx="14" hasCustomPrompt="1"/>
          </p:nvPr>
        </p:nvSpPr>
        <p:spPr>
          <a:xfrm>
            <a:off x="482600" y="852107"/>
            <a:ext cx="8093075" cy="45568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aseline="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I - 	INTRODUCTION : PRINCIPE DE L’ASSURANCE EMPRUNTEUR</a:t>
            </a:r>
          </a:p>
        </p:txBody>
      </p:sp>
      <p:sp>
        <p:nvSpPr>
          <p:cNvPr id="7" name="ZoneTexte 6"/>
          <p:cNvSpPr txBox="1"/>
          <p:nvPr userDrawn="1"/>
        </p:nvSpPr>
        <p:spPr>
          <a:xfrm>
            <a:off x="5320632" y="231273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Espace réservé du contenu 30"/>
          <p:cNvSpPr>
            <a:spLocks noGrp="1"/>
          </p:cNvSpPr>
          <p:nvPr>
            <p:ph sz="quarter" idx="11" hasCustomPrompt="1"/>
          </p:nvPr>
        </p:nvSpPr>
        <p:spPr>
          <a:xfrm>
            <a:off x="482600" y="1981916"/>
            <a:ext cx="8093075" cy="59382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II -	L’ÉVOLUTION DU MARCHÉ</a:t>
            </a:r>
          </a:p>
        </p:txBody>
      </p:sp>
      <p:sp>
        <p:nvSpPr>
          <p:cNvPr id="9" name="Espace réservé du contenu 30"/>
          <p:cNvSpPr>
            <a:spLocks noGrp="1"/>
          </p:cNvSpPr>
          <p:nvPr>
            <p:ph sz="quarter" idx="17" hasCustomPrompt="1"/>
          </p:nvPr>
        </p:nvSpPr>
        <p:spPr>
          <a:xfrm>
            <a:off x="482600" y="5582666"/>
            <a:ext cx="8093075" cy="7056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V -	CONCLUSION</a:t>
            </a:r>
          </a:p>
        </p:txBody>
      </p:sp>
      <p:sp>
        <p:nvSpPr>
          <p:cNvPr id="10" name="Espace réservé du contenu 30"/>
          <p:cNvSpPr>
            <a:spLocks noGrp="1"/>
          </p:cNvSpPr>
          <p:nvPr>
            <p:ph sz="quarter" idx="12" hasCustomPrompt="1"/>
          </p:nvPr>
        </p:nvSpPr>
        <p:spPr>
          <a:xfrm>
            <a:off x="482600" y="3172041"/>
            <a:ext cx="8093075" cy="70729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III -	COMMENT BIEN CHOISIR SON ASSURANCE DE PRÊT</a:t>
            </a:r>
          </a:p>
        </p:txBody>
      </p:sp>
      <p:sp>
        <p:nvSpPr>
          <p:cNvPr id="11" name="Espace réservé du contenu 30"/>
          <p:cNvSpPr>
            <a:spLocks noGrp="1"/>
          </p:cNvSpPr>
          <p:nvPr>
            <p:ph sz="quarter" idx="13" hasCustomPrompt="1"/>
          </p:nvPr>
        </p:nvSpPr>
        <p:spPr>
          <a:xfrm>
            <a:off x="482600" y="4363122"/>
            <a:ext cx="8093075" cy="7056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IV -	COMMENT BIEN CHOISIR SON ASSURANCE DE PRÊT</a:t>
            </a:r>
          </a:p>
        </p:txBody>
      </p:sp>
    </p:spTree>
    <p:extLst>
      <p:ext uri="{BB962C8B-B14F-4D97-AF65-F5344CB8AC3E}">
        <p14:creationId xmlns="" xmlns:p14="http://schemas.microsoft.com/office/powerpoint/2010/main" val="41420409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intern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720644" y="6490046"/>
            <a:ext cx="108646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AAB8C6"/>
                </a:solidFill>
              </a:defRPr>
            </a:lvl1pPr>
          </a:lstStyle>
          <a:p>
            <a:r>
              <a:rPr lang="fr-FR" smtClean="0"/>
              <a:t>13 mai 2014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01527" y="6492875"/>
            <a:ext cx="417763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AAB8C6"/>
                </a:solidFill>
              </a:defRPr>
            </a:lvl1pPr>
          </a:lstStyle>
          <a:p>
            <a:r>
              <a:rPr lang="fr-FR" smtClean="0"/>
              <a:t>Pied de page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314326" y="6492875"/>
            <a:ext cx="104024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FR" smtClean="0"/>
              <a:t>Page </a:t>
            </a:r>
            <a:fld id="{92D8AA55-BA97-204D-BE3B-B7B75471027A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mage 9" descr="meilleurtaux_pptrelook_fleche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93" y="853449"/>
            <a:ext cx="454376" cy="358718"/>
          </a:xfrm>
          <a:prstGeom prst="rect">
            <a:avLst/>
          </a:prstGeom>
        </p:spPr>
      </p:pic>
      <p:sp>
        <p:nvSpPr>
          <p:cNvPr id="12" name="Espace réservé du contenu 11"/>
          <p:cNvSpPr>
            <a:spLocks noGrp="1"/>
          </p:cNvSpPr>
          <p:nvPr>
            <p:ph sz="quarter" idx="14" hasCustomPrompt="1"/>
          </p:nvPr>
        </p:nvSpPr>
        <p:spPr>
          <a:xfrm>
            <a:off x="1354569" y="803313"/>
            <a:ext cx="5048250" cy="3587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pPr lvl="0"/>
            <a:r>
              <a:rPr lang="fr-FR" dirty="0" smtClean="0"/>
              <a:t>Cliquez pour ajouter du texte</a:t>
            </a:r>
          </a:p>
        </p:txBody>
      </p:sp>
      <p:pic>
        <p:nvPicPr>
          <p:cNvPr id="15" name="Image 14" descr="bandeau_immo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0" t="64529" r="-280" b="17697"/>
          <a:stretch/>
        </p:blipFill>
        <p:spPr>
          <a:xfrm>
            <a:off x="0" y="0"/>
            <a:ext cx="9186905" cy="497671"/>
          </a:xfrm>
          <a:prstGeom prst="rect">
            <a:avLst/>
          </a:prstGeom>
        </p:spPr>
      </p:pic>
      <p:sp>
        <p:nvSpPr>
          <p:cNvPr id="16" name="Espace réservé du contenu 6"/>
          <p:cNvSpPr>
            <a:spLocks noGrp="1"/>
          </p:cNvSpPr>
          <p:nvPr>
            <p:ph sz="quarter" idx="13" hasCustomPrompt="1"/>
          </p:nvPr>
        </p:nvSpPr>
        <p:spPr>
          <a:xfrm>
            <a:off x="314325" y="94081"/>
            <a:ext cx="6818313" cy="4293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I - 	Cliquez pour ajouter du texte</a:t>
            </a:r>
          </a:p>
        </p:txBody>
      </p:sp>
      <p:sp>
        <p:nvSpPr>
          <p:cNvPr id="11" name="Espace réservé du contenu 12"/>
          <p:cNvSpPr>
            <a:spLocks noGrp="1"/>
          </p:cNvSpPr>
          <p:nvPr>
            <p:ph sz="quarter" idx="17"/>
          </p:nvPr>
        </p:nvSpPr>
        <p:spPr>
          <a:xfrm>
            <a:off x="714375" y="1509824"/>
            <a:ext cx="7972425" cy="4413140"/>
          </a:xfrm>
          <a:prstGeom prst="rect">
            <a:avLst/>
          </a:prstGeom>
        </p:spPr>
        <p:txBody>
          <a:bodyPr/>
          <a:lstStyle>
            <a:lvl1pPr marL="342900" indent="-342900">
              <a:buFontTx/>
              <a:buBlip>
                <a:blip r:embed="rId5"/>
              </a:buBlip>
              <a:defRPr sz="2000" b="1">
                <a:solidFill>
                  <a:srgbClr val="FF8E00"/>
                </a:solidFill>
              </a:defRPr>
            </a:lvl1pPr>
            <a:lvl2pPr>
              <a:buFont typeface="Arial" pitchFamily="34" charset="0"/>
              <a:buChar char="•"/>
              <a:defRPr sz="2000">
                <a:solidFill>
                  <a:srgbClr val="828C97"/>
                </a:solidFill>
              </a:defRPr>
            </a:lvl2pPr>
            <a:lvl3pPr>
              <a:buFont typeface="Calibri" pitchFamily="34" charset="0"/>
              <a:buChar char="–"/>
              <a:defRPr sz="1800">
                <a:solidFill>
                  <a:srgbClr val="9CA1AC"/>
                </a:solidFill>
              </a:defRPr>
            </a:lvl3pPr>
            <a:lvl4pPr>
              <a:buNone/>
              <a:defRPr/>
            </a:lvl4pPr>
            <a:lvl5pPr marL="0" indent="0">
              <a:buNone/>
              <a:defRPr sz="1600">
                <a:solidFill>
                  <a:srgbClr val="AAB8C6"/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</p:txBody>
      </p:sp>
    </p:spTree>
    <p:extLst>
      <p:ext uri="{BB962C8B-B14F-4D97-AF65-F5344CB8AC3E}">
        <p14:creationId xmlns="" xmlns:p14="http://schemas.microsoft.com/office/powerpoint/2010/main" val="7982848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e de titr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85800" y="452675"/>
            <a:ext cx="7772400" cy="519479"/>
          </a:xfrm>
          <a:prstGeom prst="rect">
            <a:avLst/>
          </a:prstGeom>
        </p:spPr>
        <p:txBody>
          <a:bodyPr/>
          <a:lstStyle>
            <a:lvl1pPr algn="l">
              <a:defRPr sz="2400" b="1" spc="-150">
                <a:solidFill>
                  <a:srgbClr val="FF8E00"/>
                </a:solidFill>
              </a:defRPr>
            </a:lvl1pPr>
          </a:lstStyle>
          <a:p>
            <a:r>
              <a:rPr lang="fr-FR" dirty="0" smtClean="0"/>
              <a:t>Courtier indépendant, nous vous apportons notre expertise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85800" y="1056820"/>
            <a:ext cx="7772400" cy="59417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1600" b="1" spc="300" baseline="0">
                <a:solidFill>
                  <a:srgbClr val="AAB8C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CONFÉRENCE DE PRESSE</a:t>
            </a:r>
          </a:p>
          <a:p>
            <a:r>
              <a:rPr lang="fr-FR" dirty="0" smtClean="0"/>
              <a:t>PARIS, 14 SEPTEMBRE 2012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2505788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-En-tête de sec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720644" y="6490046"/>
            <a:ext cx="108646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AAB8C6"/>
                </a:solidFill>
              </a:defRPr>
            </a:lvl1pPr>
          </a:lstStyle>
          <a:p>
            <a:r>
              <a:rPr lang="fr-FR" smtClean="0"/>
              <a:t>13 mai 2014</a:t>
            </a:r>
            <a:endParaRPr lang="fr-FR" dirty="0"/>
          </a:p>
        </p:txBody>
      </p:sp>
      <p:sp>
        <p:nvSpPr>
          <p:cNvPr id="40" name="Espace réservé du pied de page 2"/>
          <p:cNvSpPr>
            <a:spLocks noGrp="1"/>
          </p:cNvSpPr>
          <p:nvPr>
            <p:ph type="ftr" sz="quarter" idx="15"/>
          </p:nvPr>
        </p:nvSpPr>
        <p:spPr>
          <a:xfrm>
            <a:off x="3101527" y="6492875"/>
            <a:ext cx="417763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AAB8C6"/>
                </a:solidFill>
              </a:defRPr>
            </a:lvl1pPr>
          </a:lstStyle>
          <a:p>
            <a:r>
              <a:rPr lang="fr-FR" smtClean="0"/>
              <a:t>Pied de page</a:t>
            </a:r>
            <a:endParaRPr lang="fr-FR" dirty="0"/>
          </a:p>
        </p:txBody>
      </p:sp>
      <p:sp>
        <p:nvSpPr>
          <p:cNvPr id="41" name="Espace réservé du numéro de diapositive 3"/>
          <p:cNvSpPr>
            <a:spLocks noGrp="1"/>
          </p:cNvSpPr>
          <p:nvPr>
            <p:ph type="sldNum" sz="quarter" idx="16"/>
          </p:nvPr>
        </p:nvSpPr>
        <p:spPr>
          <a:xfrm>
            <a:off x="314326" y="6492875"/>
            <a:ext cx="104024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FR" smtClean="0"/>
              <a:t>Page </a:t>
            </a:r>
            <a:fld id="{92D8AA55-BA97-204D-BE3B-B7B75471027A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Image 12" descr="bandeau_neutre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269" b="29406"/>
          <a:stretch/>
        </p:blipFill>
        <p:spPr>
          <a:xfrm>
            <a:off x="0" y="639447"/>
            <a:ext cx="9186731" cy="849105"/>
          </a:xfrm>
          <a:prstGeom prst="rect">
            <a:avLst/>
          </a:prstGeom>
        </p:spPr>
      </p:pic>
      <p:sp>
        <p:nvSpPr>
          <p:cNvPr id="12" name="ZoneTexte 11"/>
          <p:cNvSpPr txBox="1"/>
          <p:nvPr userDrawn="1"/>
        </p:nvSpPr>
        <p:spPr>
          <a:xfrm>
            <a:off x="5320632" y="231273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9" name="ZoneTexte 18"/>
          <p:cNvSpPr txBox="1"/>
          <p:nvPr userDrawn="1"/>
        </p:nvSpPr>
        <p:spPr>
          <a:xfrm>
            <a:off x="5320632" y="231273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0" name="Espace réservé du contenu 30"/>
          <p:cNvSpPr>
            <a:spLocks noGrp="1"/>
          </p:cNvSpPr>
          <p:nvPr>
            <p:ph sz="quarter" idx="14" hasCustomPrompt="1"/>
          </p:nvPr>
        </p:nvSpPr>
        <p:spPr>
          <a:xfrm>
            <a:off x="482600" y="852107"/>
            <a:ext cx="8093075" cy="45568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I - 	INTRODUCTION : PRINCIPE DE L’ASSURANCE EMPRUNTEUR</a:t>
            </a:r>
          </a:p>
        </p:txBody>
      </p:sp>
      <p:sp>
        <p:nvSpPr>
          <p:cNvPr id="21" name="ZoneTexte 20"/>
          <p:cNvSpPr txBox="1"/>
          <p:nvPr userDrawn="1"/>
        </p:nvSpPr>
        <p:spPr>
          <a:xfrm>
            <a:off x="5320632" y="231273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2" name="Espace réservé du contenu 30"/>
          <p:cNvSpPr>
            <a:spLocks noGrp="1"/>
          </p:cNvSpPr>
          <p:nvPr>
            <p:ph sz="quarter" idx="11" hasCustomPrompt="1"/>
          </p:nvPr>
        </p:nvSpPr>
        <p:spPr>
          <a:xfrm>
            <a:off x="482600" y="1981916"/>
            <a:ext cx="8093075" cy="59382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II -	L’ÉVOLUTION DU MARCHÉ</a:t>
            </a:r>
          </a:p>
        </p:txBody>
      </p:sp>
      <p:sp>
        <p:nvSpPr>
          <p:cNvPr id="23" name="Espace réservé du contenu 30"/>
          <p:cNvSpPr>
            <a:spLocks noGrp="1"/>
          </p:cNvSpPr>
          <p:nvPr>
            <p:ph sz="quarter" idx="17" hasCustomPrompt="1"/>
          </p:nvPr>
        </p:nvSpPr>
        <p:spPr>
          <a:xfrm>
            <a:off x="482600" y="5582666"/>
            <a:ext cx="8093075" cy="7056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V -	CONCLUSION</a:t>
            </a:r>
          </a:p>
        </p:txBody>
      </p:sp>
      <p:sp>
        <p:nvSpPr>
          <p:cNvPr id="24" name="Espace réservé du contenu 30"/>
          <p:cNvSpPr>
            <a:spLocks noGrp="1"/>
          </p:cNvSpPr>
          <p:nvPr>
            <p:ph sz="quarter" idx="12" hasCustomPrompt="1"/>
          </p:nvPr>
        </p:nvSpPr>
        <p:spPr>
          <a:xfrm>
            <a:off x="482600" y="3172041"/>
            <a:ext cx="8093075" cy="70729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III -	COMMENT BIEN CHOISIR SON ASSURANCE DE PRÊT</a:t>
            </a:r>
          </a:p>
        </p:txBody>
      </p:sp>
      <p:sp>
        <p:nvSpPr>
          <p:cNvPr id="25" name="Espace réservé du contenu 30"/>
          <p:cNvSpPr>
            <a:spLocks noGrp="1"/>
          </p:cNvSpPr>
          <p:nvPr>
            <p:ph sz="quarter" idx="13" hasCustomPrompt="1"/>
          </p:nvPr>
        </p:nvSpPr>
        <p:spPr>
          <a:xfrm>
            <a:off x="482600" y="4363122"/>
            <a:ext cx="8093075" cy="7056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IV -	COMMENT BIEN CHOISIR SON ASSURANCE DE PRÊT</a:t>
            </a:r>
          </a:p>
        </p:txBody>
      </p:sp>
    </p:spTree>
    <p:extLst>
      <p:ext uri="{BB962C8B-B14F-4D97-AF65-F5344CB8AC3E}">
        <p14:creationId xmlns="" xmlns:p14="http://schemas.microsoft.com/office/powerpoint/2010/main" val="22947065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En-tête de sec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 descr="bandeau_neutre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269" b="29406"/>
          <a:stretch/>
        </p:blipFill>
        <p:spPr>
          <a:xfrm>
            <a:off x="174" y="1771221"/>
            <a:ext cx="9186731" cy="849105"/>
          </a:xfrm>
          <a:prstGeom prst="rect">
            <a:avLst/>
          </a:prstGeom>
        </p:spPr>
      </p:pic>
      <p:sp>
        <p:nvSpPr>
          <p:cNvPr id="39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720644" y="6490046"/>
            <a:ext cx="108646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AAB8C6"/>
                </a:solidFill>
              </a:defRPr>
            </a:lvl1pPr>
          </a:lstStyle>
          <a:p>
            <a:r>
              <a:rPr lang="fr-FR" smtClean="0"/>
              <a:t>13 mai 2014</a:t>
            </a:r>
            <a:endParaRPr lang="fr-FR" dirty="0"/>
          </a:p>
        </p:txBody>
      </p:sp>
      <p:sp>
        <p:nvSpPr>
          <p:cNvPr id="40" name="Espace réservé du pied de page 2"/>
          <p:cNvSpPr>
            <a:spLocks noGrp="1"/>
          </p:cNvSpPr>
          <p:nvPr>
            <p:ph type="ftr" sz="quarter" idx="15"/>
          </p:nvPr>
        </p:nvSpPr>
        <p:spPr>
          <a:xfrm>
            <a:off x="3101527" y="6492875"/>
            <a:ext cx="417763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AAB8C6"/>
                </a:solidFill>
              </a:defRPr>
            </a:lvl1pPr>
          </a:lstStyle>
          <a:p>
            <a:r>
              <a:rPr lang="fr-FR" smtClean="0"/>
              <a:t>Pied de page</a:t>
            </a:r>
            <a:endParaRPr lang="fr-FR" dirty="0"/>
          </a:p>
        </p:txBody>
      </p:sp>
      <p:sp>
        <p:nvSpPr>
          <p:cNvPr id="41" name="Espace réservé du numéro de diapositive 3"/>
          <p:cNvSpPr>
            <a:spLocks noGrp="1"/>
          </p:cNvSpPr>
          <p:nvPr>
            <p:ph type="sldNum" sz="quarter" idx="16"/>
          </p:nvPr>
        </p:nvSpPr>
        <p:spPr>
          <a:xfrm>
            <a:off x="314326" y="6492875"/>
            <a:ext cx="104024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FR" smtClean="0"/>
              <a:t>Page </a:t>
            </a:r>
            <a:fld id="{92D8AA55-BA97-204D-BE3B-B7B75471027A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contenu 30"/>
          <p:cNvSpPr>
            <a:spLocks noGrp="1"/>
          </p:cNvSpPr>
          <p:nvPr>
            <p:ph sz="quarter" idx="14" hasCustomPrompt="1"/>
          </p:nvPr>
        </p:nvSpPr>
        <p:spPr>
          <a:xfrm>
            <a:off x="482600" y="852107"/>
            <a:ext cx="8093075" cy="45568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aseline="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I - 	INTRODUCTION : PRINCIPE DE L’ASSURANCE EMPRUNTEUR</a:t>
            </a:r>
          </a:p>
        </p:txBody>
      </p:sp>
      <p:sp>
        <p:nvSpPr>
          <p:cNvPr id="17" name="ZoneTexte 16"/>
          <p:cNvSpPr txBox="1"/>
          <p:nvPr userDrawn="1"/>
        </p:nvSpPr>
        <p:spPr>
          <a:xfrm>
            <a:off x="5320632" y="231273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0" name="Espace réservé du contenu 30"/>
          <p:cNvSpPr>
            <a:spLocks noGrp="1"/>
          </p:cNvSpPr>
          <p:nvPr>
            <p:ph sz="quarter" idx="11" hasCustomPrompt="1"/>
          </p:nvPr>
        </p:nvSpPr>
        <p:spPr>
          <a:xfrm>
            <a:off x="482600" y="1981916"/>
            <a:ext cx="8093075" cy="59382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II -	L’ÉVOLUTION DU MARCHÉ</a:t>
            </a:r>
          </a:p>
        </p:txBody>
      </p:sp>
      <p:sp>
        <p:nvSpPr>
          <p:cNvPr id="21" name="Espace réservé du contenu 30"/>
          <p:cNvSpPr>
            <a:spLocks noGrp="1"/>
          </p:cNvSpPr>
          <p:nvPr>
            <p:ph sz="quarter" idx="17" hasCustomPrompt="1"/>
          </p:nvPr>
        </p:nvSpPr>
        <p:spPr>
          <a:xfrm>
            <a:off x="482600" y="5582666"/>
            <a:ext cx="8093075" cy="7056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V -	CONCLUSION</a:t>
            </a:r>
          </a:p>
        </p:txBody>
      </p:sp>
      <p:sp>
        <p:nvSpPr>
          <p:cNvPr id="22" name="Espace réservé du contenu 30"/>
          <p:cNvSpPr>
            <a:spLocks noGrp="1"/>
          </p:cNvSpPr>
          <p:nvPr>
            <p:ph sz="quarter" idx="12" hasCustomPrompt="1"/>
          </p:nvPr>
        </p:nvSpPr>
        <p:spPr>
          <a:xfrm>
            <a:off x="482600" y="3172041"/>
            <a:ext cx="8093075" cy="70729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III -	COMMENT BIEN CHOISIR SON ASSURANCE DE PRÊT</a:t>
            </a:r>
          </a:p>
        </p:txBody>
      </p:sp>
      <p:sp>
        <p:nvSpPr>
          <p:cNvPr id="23" name="Espace réservé du contenu 30"/>
          <p:cNvSpPr>
            <a:spLocks noGrp="1"/>
          </p:cNvSpPr>
          <p:nvPr>
            <p:ph sz="quarter" idx="13" hasCustomPrompt="1"/>
          </p:nvPr>
        </p:nvSpPr>
        <p:spPr>
          <a:xfrm>
            <a:off x="482600" y="4363122"/>
            <a:ext cx="8093075" cy="7056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IV -	COMMENT BIEN CHOISIR SON ASSURANCE DE PRÊT</a:t>
            </a:r>
          </a:p>
        </p:txBody>
      </p:sp>
    </p:spTree>
    <p:extLst>
      <p:ext uri="{BB962C8B-B14F-4D97-AF65-F5344CB8AC3E}">
        <p14:creationId xmlns="" xmlns:p14="http://schemas.microsoft.com/office/powerpoint/2010/main" val="2419001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-En-tête de sec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 descr="bandeau_neutre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269" b="29406"/>
          <a:stretch/>
        </p:blipFill>
        <p:spPr>
          <a:xfrm>
            <a:off x="0" y="2944344"/>
            <a:ext cx="9186731" cy="849105"/>
          </a:xfrm>
          <a:prstGeom prst="rect">
            <a:avLst/>
          </a:prstGeom>
        </p:spPr>
      </p:pic>
      <p:sp>
        <p:nvSpPr>
          <p:cNvPr id="2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720644" y="6490046"/>
            <a:ext cx="108646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AAB8C6"/>
                </a:solidFill>
              </a:defRPr>
            </a:lvl1pPr>
          </a:lstStyle>
          <a:p>
            <a:r>
              <a:rPr lang="fr-FR" smtClean="0"/>
              <a:t>13 mai 2014</a:t>
            </a:r>
            <a:endParaRPr lang="fr-FR" dirty="0"/>
          </a:p>
        </p:txBody>
      </p:sp>
      <p:sp>
        <p:nvSpPr>
          <p:cNvPr id="23" name="Espace réservé du pied de page 2"/>
          <p:cNvSpPr>
            <a:spLocks noGrp="1"/>
          </p:cNvSpPr>
          <p:nvPr>
            <p:ph type="ftr" sz="quarter" idx="15"/>
          </p:nvPr>
        </p:nvSpPr>
        <p:spPr>
          <a:xfrm>
            <a:off x="3101527" y="6492875"/>
            <a:ext cx="417763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AAB8C6"/>
                </a:solidFill>
              </a:defRPr>
            </a:lvl1pPr>
          </a:lstStyle>
          <a:p>
            <a:r>
              <a:rPr lang="fr-FR" smtClean="0"/>
              <a:t>Pied de page</a:t>
            </a:r>
            <a:endParaRPr lang="fr-FR" dirty="0"/>
          </a:p>
        </p:txBody>
      </p:sp>
      <p:sp>
        <p:nvSpPr>
          <p:cNvPr id="24" name="Espace réservé du numéro de diapositive 3"/>
          <p:cNvSpPr>
            <a:spLocks noGrp="1"/>
          </p:cNvSpPr>
          <p:nvPr>
            <p:ph type="sldNum" sz="quarter" idx="16"/>
          </p:nvPr>
        </p:nvSpPr>
        <p:spPr>
          <a:xfrm>
            <a:off x="314326" y="6492875"/>
            <a:ext cx="104024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FR" smtClean="0"/>
              <a:t>Page </a:t>
            </a:r>
            <a:fld id="{92D8AA55-BA97-204D-BE3B-B7B75471027A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contenu 30"/>
          <p:cNvSpPr>
            <a:spLocks noGrp="1"/>
          </p:cNvSpPr>
          <p:nvPr>
            <p:ph sz="quarter" idx="14" hasCustomPrompt="1"/>
          </p:nvPr>
        </p:nvSpPr>
        <p:spPr>
          <a:xfrm>
            <a:off x="482600" y="852107"/>
            <a:ext cx="8093075" cy="45568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aseline="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I - 	INTRODUCTION : PRINCIPE DE L’ASSURANCE EMPRUNTEUR</a:t>
            </a:r>
          </a:p>
        </p:txBody>
      </p:sp>
      <p:sp>
        <p:nvSpPr>
          <p:cNvPr id="14" name="ZoneTexte 13"/>
          <p:cNvSpPr txBox="1"/>
          <p:nvPr userDrawn="1"/>
        </p:nvSpPr>
        <p:spPr>
          <a:xfrm>
            <a:off x="5320632" y="231273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5" name="Espace réservé du contenu 30"/>
          <p:cNvSpPr>
            <a:spLocks noGrp="1"/>
          </p:cNvSpPr>
          <p:nvPr>
            <p:ph sz="quarter" idx="11" hasCustomPrompt="1"/>
          </p:nvPr>
        </p:nvSpPr>
        <p:spPr>
          <a:xfrm>
            <a:off x="482600" y="1981916"/>
            <a:ext cx="8093075" cy="59382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II -	L’ÉVOLUTION DU MARCHÉ</a:t>
            </a:r>
          </a:p>
        </p:txBody>
      </p:sp>
      <p:sp>
        <p:nvSpPr>
          <p:cNvPr id="16" name="Espace réservé du contenu 30"/>
          <p:cNvSpPr>
            <a:spLocks noGrp="1"/>
          </p:cNvSpPr>
          <p:nvPr>
            <p:ph sz="quarter" idx="17" hasCustomPrompt="1"/>
          </p:nvPr>
        </p:nvSpPr>
        <p:spPr>
          <a:xfrm>
            <a:off x="482600" y="5582666"/>
            <a:ext cx="8093075" cy="7056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V -	CONCLUSION</a:t>
            </a:r>
          </a:p>
        </p:txBody>
      </p:sp>
      <p:sp>
        <p:nvSpPr>
          <p:cNvPr id="25" name="Espace réservé du contenu 30"/>
          <p:cNvSpPr>
            <a:spLocks noGrp="1"/>
          </p:cNvSpPr>
          <p:nvPr>
            <p:ph sz="quarter" idx="12" hasCustomPrompt="1"/>
          </p:nvPr>
        </p:nvSpPr>
        <p:spPr>
          <a:xfrm>
            <a:off x="482600" y="3172041"/>
            <a:ext cx="8093075" cy="70729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III -	COMMENT BIEN CHOISIR SON ASSURANCE DE PRÊT</a:t>
            </a:r>
          </a:p>
        </p:txBody>
      </p:sp>
      <p:sp>
        <p:nvSpPr>
          <p:cNvPr id="26" name="Espace réservé du contenu 30"/>
          <p:cNvSpPr>
            <a:spLocks noGrp="1"/>
          </p:cNvSpPr>
          <p:nvPr>
            <p:ph sz="quarter" idx="13" hasCustomPrompt="1"/>
          </p:nvPr>
        </p:nvSpPr>
        <p:spPr>
          <a:xfrm>
            <a:off x="482600" y="4363122"/>
            <a:ext cx="8093075" cy="7056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IV -	COMMENT BIEN CHOISIR SON ASSURANCE DE PRÊT</a:t>
            </a:r>
          </a:p>
        </p:txBody>
      </p:sp>
    </p:spTree>
    <p:extLst>
      <p:ext uri="{BB962C8B-B14F-4D97-AF65-F5344CB8AC3E}">
        <p14:creationId xmlns="" xmlns:p14="http://schemas.microsoft.com/office/powerpoint/2010/main" val="3229318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-En-tête de sec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 descr="bandeau_neutre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269" b="29406"/>
          <a:stretch/>
        </p:blipFill>
        <p:spPr>
          <a:xfrm>
            <a:off x="174" y="4124558"/>
            <a:ext cx="9186731" cy="849105"/>
          </a:xfrm>
          <a:prstGeom prst="rect">
            <a:avLst/>
          </a:prstGeom>
        </p:spPr>
      </p:pic>
      <p:sp>
        <p:nvSpPr>
          <p:cNvPr id="2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720644" y="6490046"/>
            <a:ext cx="108646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AAB8C6"/>
                </a:solidFill>
              </a:defRPr>
            </a:lvl1pPr>
          </a:lstStyle>
          <a:p>
            <a:r>
              <a:rPr lang="fr-FR" smtClean="0"/>
              <a:t>13 mai 2014</a:t>
            </a:r>
            <a:endParaRPr lang="fr-FR" dirty="0"/>
          </a:p>
        </p:txBody>
      </p:sp>
      <p:sp>
        <p:nvSpPr>
          <p:cNvPr id="23" name="Espace réservé du pied de page 2"/>
          <p:cNvSpPr>
            <a:spLocks noGrp="1"/>
          </p:cNvSpPr>
          <p:nvPr>
            <p:ph type="ftr" sz="quarter" idx="15"/>
          </p:nvPr>
        </p:nvSpPr>
        <p:spPr>
          <a:xfrm>
            <a:off x="3101527" y="6492875"/>
            <a:ext cx="417763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AAB8C6"/>
                </a:solidFill>
              </a:defRPr>
            </a:lvl1pPr>
          </a:lstStyle>
          <a:p>
            <a:r>
              <a:rPr lang="fr-FR" smtClean="0"/>
              <a:t>Pied de page</a:t>
            </a:r>
            <a:endParaRPr lang="fr-FR" dirty="0"/>
          </a:p>
        </p:txBody>
      </p:sp>
      <p:sp>
        <p:nvSpPr>
          <p:cNvPr id="24" name="Espace réservé du numéro de diapositive 3"/>
          <p:cNvSpPr>
            <a:spLocks noGrp="1"/>
          </p:cNvSpPr>
          <p:nvPr>
            <p:ph type="sldNum" sz="quarter" idx="16"/>
          </p:nvPr>
        </p:nvSpPr>
        <p:spPr>
          <a:xfrm>
            <a:off x="314326" y="6492875"/>
            <a:ext cx="104024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FR" smtClean="0"/>
              <a:t>Page </a:t>
            </a:r>
            <a:fld id="{92D8AA55-BA97-204D-BE3B-B7B75471027A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contenu 30"/>
          <p:cNvSpPr>
            <a:spLocks noGrp="1"/>
          </p:cNvSpPr>
          <p:nvPr>
            <p:ph sz="quarter" idx="14" hasCustomPrompt="1"/>
          </p:nvPr>
        </p:nvSpPr>
        <p:spPr>
          <a:xfrm>
            <a:off x="482600" y="852107"/>
            <a:ext cx="8093075" cy="45568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aseline="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I - 	INTRODUCTION : PRINCIPE DE L’ASSURANCE EMPRUNTEUR</a:t>
            </a:r>
          </a:p>
        </p:txBody>
      </p:sp>
      <p:sp>
        <p:nvSpPr>
          <p:cNvPr id="14" name="ZoneTexte 13"/>
          <p:cNvSpPr txBox="1"/>
          <p:nvPr userDrawn="1"/>
        </p:nvSpPr>
        <p:spPr>
          <a:xfrm>
            <a:off x="5320632" y="231273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5" name="Espace réservé du contenu 30"/>
          <p:cNvSpPr>
            <a:spLocks noGrp="1"/>
          </p:cNvSpPr>
          <p:nvPr>
            <p:ph sz="quarter" idx="11" hasCustomPrompt="1"/>
          </p:nvPr>
        </p:nvSpPr>
        <p:spPr>
          <a:xfrm>
            <a:off x="482600" y="1981916"/>
            <a:ext cx="8093075" cy="59382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II -	L’ÉVOLUTION DU MARCHÉ</a:t>
            </a:r>
          </a:p>
        </p:txBody>
      </p:sp>
      <p:sp>
        <p:nvSpPr>
          <p:cNvPr id="16" name="Espace réservé du contenu 30"/>
          <p:cNvSpPr>
            <a:spLocks noGrp="1"/>
          </p:cNvSpPr>
          <p:nvPr>
            <p:ph sz="quarter" idx="17" hasCustomPrompt="1"/>
          </p:nvPr>
        </p:nvSpPr>
        <p:spPr>
          <a:xfrm>
            <a:off x="482600" y="5582666"/>
            <a:ext cx="8093075" cy="7056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V -	CONCLUSION</a:t>
            </a:r>
          </a:p>
        </p:txBody>
      </p:sp>
      <p:sp>
        <p:nvSpPr>
          <p:cNvPr id="25" name="Espace réservé du contenu 30"/>
          <p:cNvSpPr>
            <a:spLocks noGrp="1"/>
          </p:cNvSpPr>
          <p:nvPr>
            <p:ph sz="quarter" idx="12" hasCustomPrompt="1"/>
          </p:nvPr>
        </p:nvSpPr>
        <p:spPr>
          <a:xfrm>
            <a:off x="482600" y="3172041"/>
            <a:ext cx="8093075" cy="70729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III -	COMMENT BIEN CHOISIR SON ASSURANCE DE PRÊT</a:t>
            </a:r>
          </a:p>
        </p:txBody>
      </p:sp>
      <p:sp>
        <p:nvSpPr>
          <p:cNvPr id="26" name="Espace réservé du contenu 30"/>
          <p:cNvSpPr>
            <a:spLocks noGrp="1"/>
          </p:cNvSpPr>
          <p:nvPr>
            <p:ph sz="quarter" idx="13" hasCustomPrompt="1"/>
          </p:nvPr>
        </p:nvSpPr>
        <p:spPr>
          <a:xfrm>
            <a:off x="482600" y="4363122"/>
            <a:ext cx="8093075" cy="7056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IV -	COMMENT BIEN CHOISIR SON ASSURANCE DE PRÊT</a:t>
            </a:r>
          </a:p>
        </p:txBody>
      </p:sp>
    </p:spTree>
    <p:extLst>
      <p:ext uri="{BB962C8B-B14F-4D97-AF65-F5344CB8AC3E}">
        <p14:creationId xmlns="" xmlns:p14="http://schemas.microsoft.com/office/powerpoint/2010/main" val="3229318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En-tête de sec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bandeau_defaut1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0133" b="9022"/>
          <a:stretch/>
        </p:blipFill>
        <p:spPr>
          <a:xfrm>
            <a:off x="0" y="639447"/>
            <a:ext cx="9181134" cy="849105"/>
          </a:xfrm>
          <a:prstGeom prst="rect">
            <a:avLst/>
          </a:prstGeom>
        </p:spPr>
      </p:pic>
      <p:sp>
        <p:nvSpPr>
          <p:cNvPr id="38" name="Espace réservé du contenu 30"/>
          <p:cNvSpPr>
            <a:spLocks noGrp="1"/>
          </p:cNvSpPr>
          <p:nvPr>
            <p:ph sz="quarter" idx="14" hasCustomPrompt="1"/>
          </p:nvPr>
        </p:nvSpPr>
        <p:spPr>
          <a:xfrm>
            <a:off x="482600" y="852107"/>
            <a:ext cx="8093075" cy="45568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I - 	INTRODUCTION : PRINCIPE DE L’ASSURANCE EMPRUNTEUR</a:t>
            </a:r>
          </a:p>
        </p:txBody>
      </p:sp>
      <p:sp>
        <p:nvSpPr>
          <p:cNvPr id="39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720644" y="6490046"/>
            <a:ext cx="108646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AAB8C6"/>
                </a:solidFill>
              </a:defRPr>
            </a:lvl1pPr>
          </a:lstStyle>
          <a:p>
            <a:r>
              <a:rPr lang="fr-FR" smtClean="0"/>
              <a:t>13 mai 2014</a:t>
            </a:r>
            <a:endParaRPr lang="fr-FR" dirty="0"/>
          </a:p>
        </p:txBody>
      </p:sp>
      <p:sp>
        <p:nvSpPr>
          <p:cNvPr id="40" name="Espace réservé du pied de page 2"/>
          <p:cNvSpPr>
            <a:spLocks noGrp="1"/>
          </p:cNvSpPr>
          <p:nvPr>
            <p:ph type="ftr" sz="quarter" idx="15"/>
          </p:nvPr>
        </p:nvSpPr>
        <p:spPr>
          <a:xfrm>
            <a:off x="3101527" y="6492875"/>
            <a:ext cx="417763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AAB8C6"/>
                </a:solidFill>
              </a:defRPr>
            </a:lvl1pPr>
          </a:lstStyle>
          <a:p>
            <a:r>
              <a:rPr lang="fr-FR" smtClean="0"/>
              <a:t>Pied de page</a:t>
            </a:r>
            <a:endParaRPr lang="fr-FR" dirty="0"/>
          </a:p>
        </p:txBody>
      </p:sp>
      <p:sp>
        <p:nvSpPr>
          <p:cNvPr id="41" name="Espace réservé du numéro de diapositive 3"/>
          <p:cNvSpPr>
            <a:spLocks noGrp="1"/>
          </p:cNvSpPr>
          <p:nvPr>
            <p:ph type="sldNum" sz="quarter" idx="16"/>
          </p:nvPr>
        </p:nvSpPr>
        <p:spPr>
          <a:xfrm>
            <a:off x="314326" y="6492875"/>
            <a:ext cx="104024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FR" smtClean="0"/>
              <a:t>Page </a:t>
            </a:r>
            <a:fld id="{92D8AA55-BA97-204D-BE3B-B7B75471027A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0" name="ZoneTexte 19"/>
          <p:cNvSpPr txBox="1"/>
          <p:nvPr userDrawn="1"/>
        </p:nvSpPr>
        <p:spPr>
          <a:xfrm>
            <a:off x="5320632" y="231273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2" name="Espace réservé du contenu 30"/>
          <p:cNvSpPr>
            <a:spLocks noGrp="1"/>
          </p:cNvSpPr>
          <p:nvPr>
            <p:ph sz="quarter" idx="11" hasCustomPrompt="1"/>
          </p:nvPr>
        </p:nvSpPr>
        <p:spPr>
          <a:xfrm>
            <a:off x="482600" y="1981916"/>
            <a:ext cx="8093075" cy="59382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II -	L’ÉVOLUTION DU MARCHÉ</a:t>
            </a:r>
          </a:p>
        </p:txBody>
      </p:sp>
      <p:sp>
        <p:nvSpPr>
          <p:cNvPr id="27" name="Espace réservé du contenu 30"/>
          <p:cNvSpPr>
            <a:spLocks noGrp="1"/>
          </p:cNvSpPr>
          <p:nvPr>
            <p:ph sz="quarter" idx="17" hasCustomPrompt="1"/>
          </p:nvPr>
        </p:nvSpPr>
        <p:spPr>
          <a:xfrm>
            <a:off x="482600" y="5582666"/>
            <a:ext cx="8093075" cy="7056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V -	CONCLUSION</a:t>
            </a:r>
          </a:p>
        </p:txBody>
      </p:sp>
      <p:sp>
        <p:nvSpPr>
          <p:cNvPr id="23" name="Espace réservé du contenu 30"/>
          <p:cNvSpPr>
            <a:spLocks noGrp="1"/>
          </p:cNvSpPr>
          <p:nvPr>
            <p:ph sz="quarter" idx="12" hasCustomPrompt="1"/>
          </p:nvPr>
        </p:nvSpPr>
        <p:spPr>
          <a:xfrm>
            <a:off x="482600" y="3172041"/>
            <a:ext cx="8093075" cy="70729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III -	COMMENT BIEN CHOISIR SON ASSURANCE DE PRÊT</a:t>
            </a:r>
          </a:p>
        </p:txBody>
      </p:sp>
      <p:sp>
        <p:nvSpPr>
          <p:cNvPr id="24" name="Espace réservé du contenu 30"/>
          <p:cNvSpPr>
            <a:spLocks noGrp="1"/>
          </p:cNvSpPr>
          <p:nvPr>
            <p:ph sz="quarter" idx="13" hasCustomPrompt="1"/>
          </p:nvPr>
        </p:nvSpPr>
        <p:spPr>
          <a:xfrm>
            <a:off x="482600" y="4363122"/>
            <a:ext cx="8093075" cy="7056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IV -	COMMENT BIEN CHOISIR SON ASSURANCE DE PRÊT</a:t>
            </a:r>
          </a:p>
        </p:txBody>
      </p:sp>
    </p:spTree>
    <p:extLst>
      <p:ext uri="{BB962C8B-B14F-4D97-AF65-F5344CB8AC3E}">
        <p14:creationId xmlns="" xmlns:p14="http://schemas.microsoft.com/office/powerpoint/2010/main" val="16409744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-En-tête de sec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 descr="bandeau_neutre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269" b="29406"/>
          <a:stretch/>
        </p:blipFill>
        <p:spPr>
          <a:xfrm>
            <a:off x="174" y="5322220"/>
            <a:ext cx="9186731" cy="849105"/>
          </a:xfrm>
          <a:prstGeom prst="rect">
            <a:avLst/>
          </a:prstGeom>
        </p:spPr>
      </p:pic>
      <p:sp>
        <p:nvSpPr>
          <p:cNvPr id="2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720644" y="6490046"/>
            <a:ext cx="108646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AAB8C6"/>
                </a:solidFill>
              </a:defRPr>
            </a:lvl1pPr>
          </a:lstStyle>
          <a:p>
            <a:r>
              <a:rPr lang="fr-FR" smtClean="0"/>
              <a:t>13 mai 2014</a:t>
            </a:r>
            <a:endParaRPr lang="fr-FR" dirty="0"/>
          </a:p>
        </p:txBody>
      </p:sp>
      <p:sp>
        <p:nvSpPr>
          <p:cNvPr id="23" name="Espace réservé du pied de page 2"/>
          <p:cNvSpPr>
            <a:spLocks noGrp="1"/>
          </p:cNvSpPr>
          <p:nvPr>
            <p:ph type="ftr" sz="quarter" idx="15"/>
          </p:nvPr>
        </p:nvSpPr>
        <p:spPr>
          <a:xfrm>
            <a:off x="3101527" y="6492875"/>
            <a:ext cx="417763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AAB8C6"/>
                </a:solidFill>
              </a:defRPr>
            </a:lvl1pPr>
          </a:lstStyle>
          <a:p>
            <a:r>
              <a:rPr lang="fr-FR" smtClean="0"/>
              <a:t>Pied de page</a:t>
            </a:r>
            <a:endParaRPr lang="fr-FR" dirty="0"/>
          </a:p>
        </p:txBody>
      </p:sp>
      <p:sp>
        <p:nvSpPr>
          <p:cNvPr id="24" name="Espace réservé du numéro de diapositive 3"/>
          <p:cNvSpPr>
            <a:spLocks noGrp="1"/>
          </p:cNvSpPr>
          <p:nvPr>
            <p:ph type="sldNum" sz="quarter" idx="16"/>
          </p:nvPr>
        </p:nvSpPr>
        <p:spPr>
          <a:xfrm>
            <a:off x="314326" y="6492875"/>
            <a:ext cx="104024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FR" smtClean="0"/>
              <a:t>Page </a:t>
            </a:r>
            <a:fld id="{92D8AA55-BA97-204D-BE3B-B7B75471027A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7" name="Espace réservé du contenu 30"/>
          <p:cNvSpPr>
            <a:spLocks noGrp="1"/>
          </p:cNvSpPr>
          <p:nvPr>
            <p:ph sz="quarter" idx="14" hasCustomPrompt="1"/>
          </p:nvPr>
        </p:nvSpPr>
        <p:spPr>
          <a:xfrm>
            <a:off x="482600" y="852107"/>
            <a:ext cx="8093075" cy="45568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aseline="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I - 	INTRODUCTION : PRINCIPE DE L’ASSURANCE EMPRUNTEUR</a:t>
            </a:r>
          </a:p>
        </p:txBody>
      </p:sp>
      <p:sp>
        <p:nvSpPr>
          <p:cNvPr id="18" name="ZoneTexte 17"/>
          <p:cNvSpPr txBox="1"/>
          <p:nvPr userDrawn="1"/>
        </p:nvSpPr>
        <p:spPr>
          <a:xfrm>
            <a:off x="5320632" y="231273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9" name="Espace réservé du contenu 30"/>
          <p:cNvSpPr>
            <a:spLocks noGrp="1"/>
          </p:cNvSpPr>
          <p:nvPr>
            <p:ph sz="quarter" idx="11" hasCustomPrompt="1"/>
          </p:nvPr>
        </p:nvSpPr>
        <p:spPr>
          <a:xfrm>
            <a:off x="482600" y="1981916"/>
            <a:ext cx="8093075" cy="59382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II -	L’ÉVOLUTION DU MARCHÉ</a:t>
            </a:r>
          </a:p>
        </p:txBody>
      </p:sp>
      <p:sp>
        <p:nvSpPr>
          <p:cNvPr id="20" name="Espace réservé du contenu 30"/>
          <p:cNvSpPr>
            <a:spLocks noGrp="1"/>
          </p:cNvSpPr>
          <p:nvPr>
            <p:ph sz="quarter" idx="17" hasCustomPrompt="1"/>
          </p:nvPr>
        </p:nvSpPr>
        <p:spPr>
          <a:xfrm>
            <a:off x="482600" y="5582666"/>
            <a:ext cx="8093075" cy="7056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V -	CONCLUSION</a:t>
            </a:r>
          </a:p>
        </p:txBody>
      </p:sp>
      <p:sp>
        <p:nvSpPr>
          <p:cNvPr id="21" name="Espace réservé du contenu 30"/>
          <p:cNvSpPr>
            <a:spLocks noGrp="1"/>
          </p:cNvSpPr>
          <p:nvPr>
            <p:ph sz="quarter" idx="12" hasCustomPrompt="1"/>
          </p:nvPr>
        </p:nvSpPr>
        <p:spPr>
          <a:xfrm>
            <a:off x="482600" y="3172041"/>
            <a:ext cx="8093075" cy="70729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III -	COMMENT BIEN CHOISIR SON ASSURANCE DE PRÊT</a:t>
            </a:r>
          </a:p>
        </p:txBody>
      </p:sp>
      <p:sp>
        <p:nvSpPr>
          <p:cNvPr id="28" name="Espace réservé du contenu 30"/>
          <p:cNvSpPr>
            <a:spLocks noGrp="1"/>
          </p:cNvSpPr>
          <p:nvPr>
            <p:ph sz="quarter" idx="13" hasCustomPrompt="1"/>
          </p:nvPr>
        </p:nvSpPr>
        <p:spPr>
          <a:xfrm>
            <a:off x="482600" y="4363122"/>
            <a:ext cx="8093075" cy="7056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IV -	COMMENT BIEN CHOISIR SON ASSURANCE DE PRÊT</a:t>
            </a:r>
          </a:p>
        </p:txBody>
      </p:sp>
    </p:spTree>
    <p:extLst>
      <p:ext uri="{BB962C8B-B14F-4D97-AF65-F5344CB8AC3E}">
        <p14:creationId xmlns="" xmlns:p14="http://schemas.microsoft.com/office/powerpoint/2010/main" val="32293185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e intern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720644" y="6490046"/>
            <a:ext cx="108646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AAB8C6"/>
                </a:solidFill>
              </a:defRPr>
            </a:lvl1pPr>
          </a:lstStyle>
          <a:p>
            <a:r>
              <a:rPr lang="fr-FR" smtClean="0"/>
              <a:t>13 mai 2014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01527" y="6492875"/>
            <a:ext cx="417763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AAB8C6"/>
                </a:solidFill>
              </a:defRPr>
            </a:lvl1pPr>
          </a:lstStyle>
          <a:p>
            <a:r>
              <a:rPr lang="fr-FR" smtClean="0"/>
              <a:t>Pied de page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314326" y="6492875"/>
            <a:ext cx="104024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FR" smtClean="0"/>
              <a:t>Page </a:t>
            </a:r>
            <a:fld id="{92D8AA55-BA97-204D-BE3B-B7B75471027A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" name="Image 9" descr="meilleurtaux_pptrelook_fleche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93" y="853449"/>
            <a:ext cx="454376" cy="358718"/>
          </a:xfrm>
          <a:prstGeom prst="rect">
            <a:avLst/>
          </a:prstGeom>
        </p:spPr>
      </p:pic>
      <p:sp>
        <p:nvSpPr>
          <p:cNvPr id="12" name="Espace réservé du contenu 11"/>
          <p:cNvSpPr>
            <a:spLocks noGrp="1"/>
          </p:cNvSpPr>
          <p:nvPr>
            <p:ph sz="quarter" idx="14" hasCustomPrompt="1"/>
          </p:nvPr>
        </p:nvSpPr>
        <p:spPr>
          <a:xfrm>
            <a:off x="1354569" y="803313"/>
            <a:ext cx="5048250" cy="3587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pPr lvl="0"/>
            <a:r>
              <a:rPr lang="fr-FR" dirty="0" smtClean="0"/>
              <a:t>Cliquez pour ajouter du texte</a:t>
            </a:r>
          </a:p>
        </p:txBody>
      </p:sp>
      <p:pic>
        <p:nvPicPr>
          <p:cNvPr id="14" name="Image 13" descr="bandeau_neutre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8250" b="23976"/>
          <a:stretch/>
        </p:blipFill>
        <p:spPr>
          <a:xfrm>
            <a:off x="-25569" y="0"/>
            <a:ext cx="9186731" cy="497671"/>
          </a:xfrm>
          <a:prstGeom prst="rect">
            <a:avLst/>
          </a:prstGeom>
        </p:spPr>
      </p:pic>
      <p:sp>
        <p:nvSpPr>
          <p:cNvPr id="18" name="Espace réservé du contenu 6"/>
          <p:cNvSpPr>
            <a:spLocks noGrp="1"/>
          </p:cNvSpPr>
          <p:nvPr>
            <p:ph sz="quarter" idx="13" hasCustomPrompt="1"/>
          </p:nvPr>
        </p:nvSpPr>
        <p:spPr>
          <a:xfrm>
            <a:off x="314325" y="94081"/>
            <a:ext cx="6818313" cy="4293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I - 	Cliquez pour ajouter du texte</a:t>
            </a:r>
          </a:p>
        </p:txBody>
      </p:sp>
      <p:sp>
        <p:nvSpPr>
          <p:cNvPr id="11" name="Espace réservé du contenu 12"/>
          <p:cNvSpPr>
            <a:spLocks noGrp="1"/>
          </p:cNvSpPr>
          <p:nvPr>
            <p:ph sz="quarter" idx="17"/>
          </p:nvPr>
        </p:nvSpPr>
        <p:spPr>
          <a:xfrm>
            <a:off x="714375" y="1509824"/>
            <a:ext cx="7972425" cy="4413140"/>
          </a:xfrm>
          <a:prstGeom prst="rect">
            <a:avLst/>
          </a:prstGeom>
        </p:spPr>
        <p:txBody>
          <a:bodyPr/>
          <a:lstStyle>
            <a:lvl1pPr marL="342900" indent="-342900">
              <a:buFontTx/>
              <a:buBlip>
                <a:blip r:embed="rId5"/>
              </a:buBlip>
              <a:defRPr sz="2000" b="1">
                <a:solidFill>
                  <a:srgbClr val="FF8E00"/>
                </a:solidFill>
              </a:defRPr>
            </a:lvl1pPr>
            <a:lvl2pPr>
              <a:buFont typeface="Arial" pitchFamily="34" charset="0"/>
              <a:buChar char="•"/>
              <a:defRPr sz="2000">
                <a:solidFill>
                  <a:srgbClr val="828C97"/>
                </a:solidFill>
              </a:defRPr>
            </a:lvl2pPr>
            <a:lvl3pPr>
              <a:buFont typeface="Calibri" pitchFamily="34" charset="0"/>
              <a:buChar char="–"/>
              <a:defRPr sz="1800">
                <a:solidFill>
                  <a:srgbClr val="9CA1AC"/>
                </a:solidFill>
              </a:defRPr>
            </a:lvl3pPr>
            <a:lvl4pPr>
              <a:buNone/>
              <a:defRPr/>
            </a:lvl4pPr>
            <a:lvl5pPr marL="0" indent="0">
              <a:buNone/>
              <a:defRPr sz="1600">
                <a:solidFill>
                  <a:srgbClr val="AAB8C6"/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</p:txBody>
      </p:sp>
    </p:spTree>
    <p:extLst>
      <p:ext uri="{BB962C8B-B14F-4D97-AF65-F5344CB8AC3E}">
        <p14:creationId xmlns="" xmlns:p14="http://schemas.microsoft.com/office/powerpoint/2010/main" val="3287729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En-tête de sec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720644" y="6490046"/>
            <a:ext cx="108646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AAB8C6"/>
                </a:solidFill>
              </a:defRPr>
            </a:lvl1pPr>
          </a:lstStyle>
          <a:p>
            <a:r>
              <a:rPr lang="fr-FR" smtClean="0"/>
              <a:t>13 mai 2014</a:t>
            </a:r>
            <a:endParaRPr lang="fr-FR" dirty="0"/>
          </a:p>
        </p:txBody>
      </p:sp>
      <p:sp>
        <p:nvSpPr>
          <p:cNvPr id="22" name="Espace réservé du pied de page 2"/>
          <p:cNvSpPr>
            <a:spLocks noGrp="1"/>
          </p:cNvSpPr>
          <p:nvPr>
            <p:ph type="ftr" sz="quarter" idx="15"/>
          </p:nvPr>
        </p:nvSpPr>
        <p:spPr>
          <a:xfrm>
            <a:off x="3101527" y="6492875"/>
            <a:ext cx="417763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AAB8C6"/>
                </a:solidFill>
              </a:defRPr>
            </a:lvl1pPr>
          </a:lstStyle>
          <a:p>
            <a:r>
              <a:rPr lang="fr-FR" smtClean="0"/>
              <a:t>Pied de page</a:t>
            </a:r>
            <a:endParaRPr lang="fr-FR" dirty="0"/>
          </a:p>
        </p:txBody>
      </p:sp>
      <p:sp>
        <p:nvSpPr>
          <p:cNvPr id="23" name="Espace réservé du numéro de diapositive 3"/>
          <p:cNvSpPr>
            <a:spLocks noGrp="1"/>
          </p:cNvSpPr>
          <p:nvPr>
            <p:ph type="sldNum" sz="quarter" idx="16"/>
          </p:nvPr>
        </p:nvSpPr>
        <p:spPr>
          <a:xfrm>
            <a:off x="314326" y="6492875"/>
            <a:ext cx="104024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FR" smtClean="0"/>
              <a:t>Page </a:t>
            </a:r>
            <a:fld id="{92D8AA55-BA97-204D-BE3B-B7B75471027A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contenu 30"/>
          <p:cNvSpPr>
            <a:spLocks noGrp="1"/>
          </p:cNvSpPr>
          <p:nvPr>
            <p:ph sz="quarter" idx="14" hasCustomPrompt="1"/>
          </p:nvPr>
        </p:nvSpPr>
        <p:spPr>
          <a:xfrm>
            <a:off x="482600" y="852107"/>
            <a:ext cx="8093075" cy="45568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aseline="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I - 	INTRODUCTION : PRINCIPE DE L’ASSURANCE EMPRUNTEUR</a:t>
            </a:r>
          </a:p>
        </p:txBody>
      </p:sp>
      <p:sp>
        <p:nvSpPr>
          <p:cNvPr id="21" name="ZoneTexte 20"/>
          <p:cNvSpPr txBox="1"/>
          <p:nvPr userDrawn="1"/>
        </p:nvSpPr>
        <p:spPr>
          <a:xfrm>
            <a:off x="5320632" y="231273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4" name="Image 23" descr="bandeau_defaut1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0133" b="9022"/>
          <a:stretch/>
        </p:blipFill>
        <p:spPr>
          <a:xfrm>
            <a:off x="0" y="1771221"/>
            <a:ext cx="9181134" cy="849105"/>
          </a:xfrm>
          <a:prstGeom prst="rect">
            <a:avLst/>
          </a:prstGeom>
        </p:spPr>
      </p:pic>
      <p:sp>
        <p:nvSpPr>
          <p:cNvPr id="25" name="Espace réservé du contenu 30"/>
          <p:cNvSpPr>
            <a:spLocks noGrp="1"/>
          </p:cNvSpPr>
          <p:nvPr>
            <p:ph sz="quarter" idx="11" hasCustomPrompt="1"/>
          </p:nvPr>
        </p:nvSpPr>
        <p:spPr>
          <a:xfrm>
            <a:off x="482600" y="1981916"/>
            <a:ext cx="8093075" cy="59382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II -	L’ÉVOLUTION DU MARCHÉ</a:t>
            </a:r>
          </a:p>
        </p:txBody>
      </p:sp>
      <p:sp>
        <p:nvSpPr>
          <p:cNvPr id="26" name="Espace réservé du contenu 30"/>
          <p:cNvSpPr>
            <a:spLocks noGrp="1"/>
          </p:cNvSpPr>
          <p:nvPr>
            <p:ph sz="quarter" idx="17" hasCustomPrompt="1"/>
          </p:nvPr>
        </p:nvSpPr>
        <p:spPr>
          <a:xfrm>
            <a:off x="482600" y="5582666"/>
            <a:ext cx="8093075" cy="7056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V -	CONCLUSION</a:t>
            </a:r>
          </a:p>
        </p:txBody>
      </p:sp>
      <p:sp>
        <p:nvSpPr>
          <p:cNvPr id="29" name="Espace réservé du contenu 30"/>
          <p:cNvSpPr>
            <a:spLocks noGrp="1"/>
          </p:cNvSpPr>
          <p:nvPr>
            <p:ph sz="quarter" idx="12" hasCustomPrompt="1"/>
          </p:nvPr>
        </p:nvSpPr>
        <p:spPr>
          <a:xfrm>
            <a:off x="482600" y="3172041"/>
            <a:ext cx="8093075" cy="70729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III -	COMMENT BIEN CHOISIR SON ASSURANCE DE PRÊT</a:t>
            </a:r>
          </a:p>
        </p:txBody>
      </p:sp>
      <p:sp>
        <p:nvSpPr>
          <p:cNvPr id="30" name="Espace réservé du contenu 30"/>
          <p:cNvSpPr>
            <a:spLocks noGrp="1"/>
          </p:cNvSpPr>
          <p:nvPr>
            <p:ph sz="quarter" idx="13" hasCustomPrompt="1"/>
          </p:nvPr>
        </p:nvSpPr>
        <p:spPr>
          <a:xfrm>
            <a:off x="482600" y="4363122"/>
            <a:ext cx="8093075" cy="7056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IV -	COMMENT BIEN CHOISIR SON ASSURANCE DE PRÊT</a:t>
            </a:r>
          </a:p>
        </p:txBody>
      </p:sp>
    </p:spTree>
    <p:extLst>
      <p:ext uri="{BB962C8B-B14F-4D97-AF65-F5344CB8AC3E}">
        <p14:creationId xmlns="" xmlns:p14="http://schemas.microsoft.com/office/powerpoint/2010/main" val="504888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En-tête de sec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720644" y="6490046"/>
            <a:ext cx="108646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AAB8C6"/>
                </a:solidFill>
              </a:defRPr>
            </a:lvl1pPr>
          </a:lstStyle>
          <a:p>
            <a:r>
              <a:rPr lang="fr-FR" smtClean="0"/>
              <a:t>13 mai 2014</a:t>
            </a:r>
            <a:endParaRPr lang="fr-FR" dirty="0"/>
          </a:p>
        </p:txBody>
      </p:sp>
      <p:sp>
        <p:nvSpPr>
          <p:cNvPr id="23" name="Espace réservé du pied de page 2"/>
          <p:cNvSpPr>
            <a:spLocks noGrp="1"/>
          </p:cNvSpPr>
          <p:nvPr>
            <p:ph type="ftr" sz="quarter" idx="15"/>
          </p:nvPr>
        </p:nvSpPr>
        <p:spPr>
          <a:xfrm>
            <a:off x="3101527" y="6492875"/>
            <a:ext cx="417763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AAB8C6"/>
                </a:solidFill>
              </a:defRPr>
            </a:lvl1pPr>
          </a:lstStyle>
          <a:p>
            <a:r>
              <a:rPr lang="fr-FR" smtClean="0"/>
              <a:t>Pied de page</a:t>
            </a:r>
            <a:endParaRPr lang="fr-FR" dirty="0"/>
          </a:p>
        </p:txBody>
      </p:sp>
      <p:sp>
        <p:nvSpPr>
          <p:cNvPr id="24" name="Espace réservé du numéro de diapositive 3"/>
          <p:cNvSpPr>
            <a:spLocks noGrp="1"/>
          </p:cNvSpPr>
          <p:nvPr>
            <p:ph type="sldNum" sz="quarter" idx="16"/>
          </p:nvPr>
        </p:nvSpPr>
        <p:spPr>
          <a:xfrm>
            <a:off x="314326" y="6492875"/>
            <a:ext cx="104024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FR" smtClean="0"/>
              <a:t>Page </a:t>
            </a:r>
            <a:fld id="{92D8AA55-BA97-204D-BE3B-B7B75471027A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contenu 30"/>
          <p:cNvSpPr>
            <a:spLocks noGrp="1"/>
          </p:cNvSpPr>
          <p:nvPr>
            <p:ph sz="quarter" idx="14" hasCustomPrompt="1"/>
          </p:nvPr>
        </p:nvSpPr>
        <p:spPr>
          <a:xfrm>
            <a:off x="482600" y="852107"/>
            <a:ext cx="8093075" cy="45568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aseline="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I - 	INTRODUCTION : PRINCIPE DE L’ASSURANCE EMPRUNTEUR</a:t>
            </a:r>
          </a:p>
        </p:txBody>
      </p:sp>
      <p:sp>
        <p:nvSpPr>
          <p:cNvPr id="15" name="ZoneTexte 14"/>
          <p:cNvSpPr txBox="1"/>
          <p:nvPr userDrawn="1"/>
        </p:nvSpPr>
        <p:spPr>
          <a:xfrm>
            <a:off x="5320632" y="231273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5" name="Espace réservé du contenu 30"/>
          <p:cNvSpPr>
            <a:spLocks noGrp="1"/>
          </p:cNvSpPr>
          <p:nvPr>
            <p:ph sz="quarter" idx="11" hasCustomPrompt="1"/>
          </p:nvPr>
        </p:nvSpPr>
        <p:spPr>
          <a:xfrm>
            <a:off x="482600" y="1981916"/>
            <a:ext cx="8093075" cy="59382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II -	L’ÉVOLUTION DU MARCHÉ</a:t>
            </a:r>
          </a:p>
        </p:txBody>
      </p:sp>
      <p:sp>
        <p:nvSpPr>
          <p:cNvPr id="26" name="Espace réservé du contenu 30"/>
          <p:cNvSpPr>
            <a:spLocks noGrp="1"/>
          </p:cNvSpPr>
          <p:nvPr>
            <p:ph sz="quarter" idx="17" hasCustomPrompt="1"/>
          </p:nvPr>
        </p:nvSpPr>
        <p:spPr>
          <a:xfrm>
            <a:off x="482600" y="5582666"/>
            <a:ext cx="8093075" cy="7056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V -	CONCLUSION</a:t>
            </a:r>
          </a:p>
        </p:txBody>
      </p:sp>
      <p:pic>
        <p:nvPicPr>
          <p:cNvPr id="27" name="Image 26" descr="bandeau_defaut1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0133" b="9022"/>
          <a:stretch/>
        </p:blipFill>
        <p:spPr>
          <a:xfrm>
            <a:off x="0" y="2944344"/>
            <a:ext cx="9181134" cy="849105"/>
          </a:xfrm>
          <a:prstGeom prst="rect">
            <a:avLst/>
          </a:prstGeom>
        </p:spPr>
      </p:pic>
      <p:sp>
        <p:nvSpPr>
          <p:cNvPr id="29" name="Espace réservé du contenu 30"/>
          <p:cNvSpPr>
            <a:spLocks noGrp="1"/>
          </p:cNvSpPr>
          <p:nvPr>
            <p:ph sz="quarter" idx="12" hasCustomPrompt="1"/>
          </p:nvPr>
        </p:nvSpPr>
        <p:spPr>
          <a:xfrm>
            <a:off x="482600" y="3172041"/>
            <a:ext cx="8093075" cy="70729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III -	COMMENT BIEN CHOISIR SON ASSURANCE DE PRÊT</a:t>
            </a:r>
          </a:p>
        </p:txBody>
      </p:sp>
      <p:sp>
        <p:nvSpPr>
          <p:cNvPr id="30" name="Espace réservé du contenu 30"/>
          <p:cNvSpPr>
            <a:spLocks noGrp="1"/>
          </p:cNvSpPr>
          <p:nvPr>
            <p:ph sz="quarter" idx="13" hasCustomPrompt="1"/>
          </p:nvPr>
        </p:nvSpPr>
        <p:spPr>
          <a:xfrm>
            <a:off x="482600" y="4363122"/>
            <a:ext cx="8093075" cy="7056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IV -	COMMENT BIEN CHOISIR SON ASSURANCE DE PRÊT</a:t>
            </a:r>
          </a:p>
        </p:txBody>
      </p:sp>
    </p:spTree>
    <p:extLst>
      <p:ext uri="{BB962C8B-B14F-4D97-AF65-F5344CB8AC3E}">
        <p14:creationId xmlns="" xmlns:p14="http://schemas.microsoft.com/office/powerpoint/2010/main" val="3229318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En-tête de sec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720644" y="6490046"/>
            <a:ext cx="108646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AAB8C6"/>
                </a:solidFill>
              </a:defRPr>
            </a:lvl1pPr>
          </a:lstStyle>
          <a:p>
            <a:r>
              <a:rPr lang="fr-FR" smtClean="0"/>
              <a:t>13 mai 2014</a:t>
            </a:r>
            <a:endParaRPr lang="fr-FR" dirty="0"/>
          </a:p>
        </p:txBody>
      </p:sp>
      <p:sp>
        <p:nvSpPr>
          <p:cNvPr id="23" name="Espace réservé du pied de page 2"/>
          <p:cNvSpPr>
            <a:spLocks noGrp="1"/>
          </p:cNvSpPr>
          <p:nvPr>
            <p:ph type="ftr" sz="quarter" idx="15"/>
          </p:nvPr>
        </p:nvSpPr>
        <p:spPr>
          <a:xfrm>
            <a:off x="3101527" y="6492875"/>
            <a:ext cx="417763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AAB8C6"/>
                </a:solidFill>
              </a:defRPr>
            </a:lvl1pPr>
          </a:lstStyle>
          <a:p>
            <a:r>
              <a:rPr lang="fr-FR" smtClean="0"/>
              <a:t>Pied de page</a:t>
            </a:r>
            <a:endParaRPr lang="fr-FR" dirty="0"/>
          </a:p>
        </p:txBody>
      </p:sp>
      <p:sp>
        <p:nvSpPr>
          <p:cNvPr id="24" name="Espace réservé du numéro de diapositive 3"/>
          <p:cNvSpPr>
            <a:spLocks noGrp="1"/>
          </p:cNvSpPr>
          <p:nvPr>
            <p:ph type="sldNum" sz="quarter" idx="16"/>
          </p:nvPr>
        </p:nvSpPr>
        <p:spPr>
          <a:xfrm>
            <a:off x="314326" y="6492875"/>
            <a:ext cx="104024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FR" smtClean="0"/>
              <a:t>Page </a:t>
            </a:r>
            <a:fld id="{92D8AA55-BA97-204D-BE3B-B7B75471027A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contenu 30"/>
          <p:cNvSpPr>
            <a:spLocks noGrp="1"/>
          </p:cNvSpPr>
          <p:nvPr>
            <p:ph sz="quarter" idx="14" hasCustomPrompt="1"/>
          </p:nvPr>
        </p:nvSpPr>
        <p:spPr>
          <a:xfrm>
            <a:off x="482600" y="852107"/>
            <a:ext cx="8093075" cy="45568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aseline="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I - 	INTRODUCTION : PRINCIPE DE L’ASSURANCE EMPRUNTEUR</a:t>
            </a:r>
          </a:p>
        </p:txBody>
      </p:sp>
      <p:sp>
        <p:nvSpPr>
          <p:cNvPr id="15" name="ZoneTexte 14"/>
          <p:cNvSpPr txBox="1"/>
          <p:nvPr userDrawn="1"/>
        </p:nvSpPr>
        <p:spPr>
          <a:xfrm>
            <a:off x="5320632" y="231273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5" name="Espace réservé du contenu 30"/>
          <p:cNvSpPr>
            <a:spLocks noGrp="1"/>
          </p:cNvSpPr>
          <p:nvPr>
            <p:ph sz="quarter" idx="11" hasCustomPrompt="1"/>
          </p:nvPr>
        </p:nvSpPr>
        <p:spPr>
          <a:xfrm>
            <a:off x="482600" y="1981916"/>
            <a:ext cx="8093075" cy="59382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II -	L’ÉVOLUTION DU MARCHÉ</a:t>
            </a:r>
          </a:p>
        </p:txBody>
      </p:sp>
      <p:sp>
        <p:nvSpPr>
          <p:cNvPr id="26" name="Espace réservé du contenu 30"/>
          <p:cNvSpPr>
            <a:spLocks noGrp="1"/>
          </p:cNvSpPr>
          <p:nvPr>
            <p:ph sz="quarter" idx="17" hasCustomPrompt="1"/>
          </p:nvPr>
        </p:nvSpPr>
        <p:spPr>
          <a:xfrm>
            <a:off x="482600" y="5582666"/>
            <a:ext cx="8093075" cy="7056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V -	CONCLUSION</a:t>
            </a:r>
          </a:p>
        </p:txBody>
      </p:sp>
      <p:pic>
        <p:nvPicPr>
          <p:cNvPr id="28" name="Image 27" descr="bandeau_defaut1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0133" b="9022"/>
          <a:stretch/>
        </p:blipFill>
        <p:spPr>
          <a:xfrm>
            <a:off x="0" y="4124558"/>
            <a:ext cx="9181134" cy="849105"/>
          </a:xfrm>
          <a:prstGeom prst="rect">
            <a:avLst/>
          </a:prstGeom>
        </p:spPr>
      </p:pic>
      <p:sp>
        <p:nvSpPr>
          <p:cNvPr id="29" name="Espace réservé du contenu 30"/>
          <p:cNvSpPr>
            <a:spLocks noGrp="1"/>
          </p:cNvSpPr>
          <p:nvPr>
            <p:ph sz="quarter" idx="12" hasCustomPrompt="1"/>
          </p:nvPr>
        </p:nvSpPr>
        <p:spPr>
          <a:xfrm>
            <a:off x="482600" y="3172041"/>
            <a:ext cx="8093075" cy="70729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III -	COMMENT BIEN CHOISIR SON ASSURANCE DE PRÊT</a:t>
            </a:r>
          </a:p>
        </p:txBody>
      </p:sp>
      <p:sp>
        <p:nvSpPr>
          <p:cNvPr id="30" name="Espace réservé du contenu 30"/>
          <p:cNvSpPr>
            <a:spLocks noGrp="1"/>
          </p:cNvSpPr>
          <p:nvPr>
            <p:ph sz="quarter" idx="13" hasCustomPrompt="1"/>
          </p:nvPr>
        </p:nvSpPr>
        <p:spPr>
          <a:xfrm>
            <a:off x="482600" y="4363122"/>
            <a:ext cx="8093075" cy="7056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IV -	COMMENT BIEN CHOISIR SON ASSURANCE DE PRÊT</a:t>
            </a:r>
          </a:p>
        </p:txBody>
      </p:sp>
    </p:spTree>
    <p:extLst>
      <p:ext uri="{BB962C8B-B14F-4D97-AF65-F5344CB8AC3E}">
        <p14:creationId xmlns="" xmlns:p14="http://schemas.microsoft.com/office/powerpoint/2010/main" val="4142040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En-tête de sec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720644" y="6490046"/>
            <a:ext cx="108646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AAB8C6"/>
                </a:solidFill>
              </a:defRPr>
            </a:lvl1pPr>
          </a:lstStyle>
          <a:p>
            <a:r>
              <a:rPr lang="fr-FR" smtClean="0"/>
              <a:t>13 mai 2014</a:t>
            </a:r>
            <a:endParaRPr lang="fr-FR" dirty="0"/>
          </a:p>
        </p:txBody>
      </p:sp>
      <p:sp>
        <p:nvSpPr>
          <p:cNvPr id="23" name="Espace réservé du pied de page 2"/>
          <p:cNvSpPr>
            <a:spLocks noGrp="1"/>
          </p:cNvSpPr>
          <p:nvPr>
            <p:ph type="ftr" sz="quarter" idx="15"/>
          </p:nvPr>
        </p:nvSpPr>
        <p:spPr>
          <a:xfrm>
            <a:off x="3101527" y="6492875"/>
            <a:ext cx="417763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AAB8C6"/>
                </a:solidFill>
              </a:defRPr>
            </a:lvl1pPr>
          </a:lstStyle>
          <a:p>
            <a:r>
              <a:rPr lang="fr-FR" smtClean="0"/>
              <a:t>Pied de page</a:t>
            </a:r>
            <a:endParaRPr lang="fr-FR" dirty="0"/>
          </a:p>
        </p:txBody>
      </p:sp>
      <p:sp>
        <p:nvSpPr>
          <p:cNvPr id="24" name="Espace réservé du numéro de diapositive 3"/>
          <p:cNvSpPr>
            <a:spLocks noGrp="1"/>
          </p:cNvSpPr>
          <p:nvPr>
            <p:ph type="sldNum" sz="quarter" idx="16"/>
          </p:nvPr>
        </p:nvSpPr>
        <p:spPr>
          <a:xfrm>
            <a:off x="314326" y="6492875"/>
            <a:ext cx="104024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FR" smtClean="0"/>
              <a:t>Page </a:t>
            </a:r>
            <a:fld id="{92D8AA55-BA97-204D-BE3B-B7B75471027A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1" name="Image 10" descr="bandeau_defaut1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0133" b="9022"/>
          <a:stretch/>
        </p:blipFill>
        <p:spPr>
          <a:xfrm>
            <a:off x="0" y="5322220"/>
            <a:ext cx="9181134" cy="849105"/>
          </a:xfrm>
          <a:prstGeom prst="rect">
            <a:avLst/>
          </a:prstGeom>
        </p:spPr>
      </p:pic>
      <p:sp>
        <p:nvSpPr>
          <p:cNvPr id="14" name="Espace réservé du contenu 30"/>
          <p:cNvSpPr>
            <a:spLocks noGrp="1"/>
          </p:cNvSpPr>
          <p:nvPr>
            <p:ph sz="quarter" idx="14" hasCustomPrompt="1"/>
          </p:nvPr>
        </p:nvSpPr>
        <p:spPr>
          <a:xfrm>
            <a:off x="482600" y="852107"/>
            <a:ext cx="8093075" cy="45568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aseline="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I - 	INTRODUCTION : PRINCIPE DE L’ASSURANCE EMPRUNTEUR</a:t>
            </a:r>
          </a:p>
        </p:txBody>
      </p:sp>
      <p:sp>
        <p:nvSpPr>
          <p:cNvPr id="15" name="ZoneTexte 14"/>
          <p:cNvSpPr txBox="1"/>
          <p:nvPr userDrawn="1"/>
        </p:nvSpPr>
        <p:spPr>
          <a:xfrm>
            <a:off x="5320632" y="231273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5" name="Espace réservé du contenu 30"/>
          <p:cNvSpPr>
            <a:spLocks noGrp="1"/>
          </p:cNvSpPr>
          <p:nvPr>
            <p:ph sz="quarter" idx="11" hasCustomPrompt="1"/>
          </p:nvPr>
        </p:nvSpPr>
        <p:spPr>
          <a:xfrm>
            <a:off x="482600" y="1981916"/>
            <a:ext cx="8093075" cy="59382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II -	L’ÉVOLUTION DU MARCHÉ</a:t>
            </a:r>
          </a:p>
        </p:txBody>
      </p:sp>
      <p:sp>
        <p:nvSpPr>
          <p:cNvPr id="26" name="Espace réservé du contenu 30"/>
          <p:cNvSpPr>
            <a:spLocks noGrp="1"/>
          </p:cNvSpPr>
          <p:nvPr>
            <p:ph sz="quarter" idx="17" hasCustomPrompt="1"/>
          </p:nvPr>
        </p:nvSpPr>
        <p:spPr>
          <a:xfrm>
            <a:off x="482600" y="5582666"/>
            <a:ext cx="8093075" cy="7056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V -	CONCLUSION</a:t>
            </a:r>
          </a:p>
        </p:txBody>
      </p:sp>
      <p:sp>
        <p:nvSpPr>
          <p:cNvPr id="29" name="Espace réservé du contenu 30"/>
          <p:cNvSpPr>
            <a:spLocks noGrp="1"/>
          </p:cNvSpPr>
          <p:nvPr>
            <p:ph sz="quarter" idx="12" hasCustomPrompt="1"/>
          </p:nvPr>
        </p:nvSpPr>
        <p:spPr>
          <a:xfrm>
            <a:off x="482600" y="3172041"/>
            <a:ext cx="8093075" cy="70729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III -	COMMENT BIEN CHOISIR SON ASSURANCE DE PRÊT</a:t>
            </a:r>
          </a:p>
        </p:txBody>
      </p:sp>
      <p:sp>
        <p:nvSpPr>
          <p:cNvPr id="30" name="Espace réservé du contenu 30"/>
          <p:cNvSpPr>
            <a:spLocks noGrp="1"/>
          </p:cNvSpPr>
          <p:nvPr>
            <p:ph sz="quarter" idx="13" hasCustomPrompt="1"/>
          </p:nvPr>
        </p:nvSpPr>
        <p:spPr>
          <a:xfrm>
            <a:off x="482600" y="4363122"/>
            <a:ext cx="8093075" cy="7056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IV -	COMMENT BIEN CHOISIR SON ASSURANCE DE PRÊT</a:t>
            </a:r>
          </a:p>
        </p:txBody>
      </p:sp>
    </p:spTree>
    <p:extLst>
      <p:ext uri="{BB962C8B-B14F-4D97-AF65-F5344CB8AC3E}">
        <p14:creationId xmlns="" xmlns:p14="http://schemas.microsoft.com/office/powerpoint/2010/main" val="4142040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intern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720644" y="6490046"/>
            <a:ext cx="108646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AAB8C6"/>
                </a:solidFill>
              </a:defRPr>
            </a:lvl1pPr>
          </a:lstStyle>
          <a:p>
            <a:r>
              <a:rPr lang="fr-FR" smtClean="0"/>
              <a:t>13 mai 2014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01527" y="6492875"/>
            <a:ext cx="417763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AAB8C6"/>
                </a:solidFill>
              </a:defRPr>
            </a:lvl1pPr>
          </a:lstStyle>
          <a:p>
            <a:r>
              <a:rPr lang="fr-FR" dirty="0" smtClean="0"/>
              <a:t>Pied de page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314326" y="6492875"/>
            <a:ext cx="104024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FR" dirty="0" smtClean="0"/>
              <a:t>Page </a:t>
            </a:r>
            <a:fld id="{92D8AA55-BA97-204D-BE3B-B7B75471027A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2" t="60058" r="-202" b="21197"/>
          <a:stretch/>
        </p:blipFill>
        <p:spPr>
          <a:xfrm>
            <a:off x="0" y="0"/>
            <a:ext cx="9162464" cy="523478"/>
          </a:xfrm>
          <a:prstGeom prst="rect">
            <a:avLst/>
          </a:prstGeom>
        </p:spPr>
      </p:pic>
      <p:sp>
        <p:nvSpPr>
          <p:cNvPr id="7" name="Espace réservé du contenu 6"/>
          <p:cNvSpPr>
            <a:spLocks noGrp="1"/>
          </p:cNvSpPr>
          <p:nvPr>
            <p:ph sz="quarter" idx="13" hasCustomPrompt="1"/>
          </p:nvPr>
        </p:nvSpPr>
        <p:spPr>
          <a:xfrm>
            <a:off x="314325" y="94081"/>
            <a:ext cx="6818313" cy="4293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I - 	Cliquez pour ajouter du texte</a:t>
            </a:r>
          </a:p>
        </p:txBody>
      </p:sp>
      <p:pic>
        <p:nvPicPr>
          <p:cNvPr id="10" name="Image 9" descr="meilleurtaux_pptrelook_fleche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93" y="853449"/>
            <a:ext cx="454376" cy="358718"/>
          </a:xfrm>
          <a:prstGeom prst="rect">
            <a:avLst/>
          </a:prstGeom>
        </p:spPr>
      </p:pic>
      <p:sp>
        <p:nvSpPr>
          <p:cNvPr id="12" name="Espace réservé du contenu 11"/>
          <p:cNvSpPr>
            <a:spLocks noGrp="1"/>
          </p:cNvSpPr>
          <p:nvPr>
            <p:ph sz="quarter" idx="14" hasCustomPrompt="1"/>
          </p:nvPr>
        </p:nvSpPr>
        <p:spPr>
          <a:xfrm>
            <a:off x="1354569" y="803313"/>
            <a:ext cx="5048250" cy="3587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/>
            </a:lvl1pPr>
          </a:lstStyle>
          <a:p>
            <a:pPr lvl="0"/>
            <a:r>
              <a:rPr lang="fr-FR" dirty="0" smtClean="0"/>
              <a:t>Cliquez pour ajouter du texte</a:t>
            </a:r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17"/>
          </p:nvPr>
        </p:nvSpPr>
        <p:spPr>
          <a:xfrm>
            <a:off x="714375" y="1509824"/>
            <a:ext cx="7972425" cy="4413140"/>
          </a:xfrm>
          <a:prstGeom prst="rect">
            <a:avLst/>
          </a:prstGeom>
        </p:spPr>
        <p:txBody>
          <a:bodyPr/>
          <a:lstStyle>
            <a:lvl1pPr marL="342900" indent="-342900">
              <a:buFontTx/>
              <a:buBlip>
                <a:blip r:embed="rId5"/>
              </a:buBlip>
              <a:defRPr sz="2000" b="1">
                <a:solidFill>
                  <a:srgbClr val="FF8E00"/>
                </a:solidFill>
              </a:defRPr>
            </a:lvl1pPr>
            <a:lvl2pPr>
              <a:buFont typeface="Arial" pitchFamily="34" charset="0"/>
              <a:buChar char="•"/>
              <a:defRPr sz="2000">
                <a:solidFill>
                  <a:srgbClr val="828C97"/>
                </a:solidFill>
              </a:defRPr>
            </a:lvl2pPr>
            <a:lvl3pPr>
              <a:buFont typeface="Calibri" pitchFamily="34" charset="0"/>
              <a:buChar char="–"/>
              <a:defRPr sz="1800">
                <a:solidFill>
                  <a:srgbClr val="9CA1AC"/>
                </a:solidFill>
              </a:defRPr>
            </a:lvl3pPr>
            <a:lvl4pPr>
              <a:buNone/>
              <a:defRPr/>
            </a:lvl4pPr>
            <a:lvl5pPr marL="0" indent="0">
              <a:buNone/>
              <a:defRPr sz="1600">
                <a:solidFill>
                  <a:srgbClr val="AAB8C6"/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</p:txBody>
      </p:sp>
    </p:spTree>
    <p:extLst>
      <p:ext uri="{BB962C8B-B14F-4D97-AF65-F5344CB8AC3E}">
        <p14:creationId xmlns="" xmlns:p14="http://schemas.microsoft.com/office/powerpoint/2010/main" val="3052040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85800" y="452675"/>
            <a:ext cx="7772400" cy="519479"/>
          </a:xfrm>
          <a:prstGeom prst="rect">
            <a:avLst/>
          </a:prstGeom>
        </p:spPr>
        <p:txBody>
          <a:bodyPr/>
          <a:lstStyle>
            <a:lvl1pPr algn="l">
              <a:defRPr sz="2400" b="1" spc="-150">
                <a:solidFill>
                  <a:srgbClr val="FF8E00"/>
                </a:solidFill>
              </a:defRPr>
            </a:lvl1pPr>
          </a:lstStyle>
          <a:p>
            <a:r>
              <a:rPr lang="fr-FR" dirty="0" smtClean="0"/>
              <a:t>Courtier indépendant, nous vous apportons notre expertise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685800" y="1056820"/>
            <a:ext cx="7772400" cy="59417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1600" b="1" spc="300" baseline="0">
                <a:solidFill>
                  <a:srgbClr val="AAB8C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CONFÉRENCE DE PRESSE</a:t>
            </a:r>
          </a:p>
          <a:p>
            <a:r>
              <a:rPr lang="fr-FR" dirty="0" smtClean="0"/>
              <a:t>PARIS, 14 SEPTEMBRE 2012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2578787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En-tête de sec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bandeau_immo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0" t="57642" r="-280" b="12034"/>
          <a:stretch/>
        </p:blipFill>
        <p:spPr>
          <a:xfrm>
            <a:off x="-5773" y="639447"/>
            <a:ext cx="9186905" cy="849105"/>
          </a:xfrm>
          <a:prstGeom prst="rect">
            <a:avLst/>
          </a:prstGeom>
        </p:spPr>
      </p:pic>
      <p:sp>
        <p:nvSpPr>
          <p:cNvPr id="29" name="ZoneTexte 28"/>
          <p:cNvSpPr txBox="1"/>
          <p:nvPr userDrawn="1"/>
        </p:nvSpPr>
        <p:spPr>
          <a:xfrm>
            <a:off x="5320632" y="231273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39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720644" y="6490046"/>
            <a:ext cx="1086468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AAB8C6"/>
                </a:solidFill>
              </a:defRPr>
            </a:lvl1pPr>
          </a:lstStyle>
          <a:p>
            <a:r>
              <a:rPr lang="fr-FR" smtClean="0"/>
              <a:t>13 mai 2014</a:t>
            </a:r>
            <a:endParaRPr lang="fr-FR" dirty="0"/>
          </a:p>
        </p:txBody>
      </p:sp>
      <p:sp>
        <p:nvSpPr>
          <p:cNvPr id="40" name="Espace réservé du pied de page 2"/>
          <p:cNvSpPr>
            <a:spLocks noGrp="1"/>
          </p:cNvSpPr>
          <p:nvPr>
            <p:ph type="ftr" sz="quarter" idx="15"/>
          </p:nvPr>
        </p:nvSpPr>
        <p:spPr>
          <a:xfrm>
            <a:off x="3101527" y="6492875"/>
            <a:ext cx="4177633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AAB8C6"/>
                </a:solidFill>
              </a:defRPr>
            </a:lvl1pPr>
          </a:lstStyle>
          <a:p>
            <a:r>
              <a:rPr lang="fr-FR" smtClean="0"/>
              <a:t>Pied de page</a:t>
            </a:r>
            <a:endParaRPr lang="fr-FR" dirty="0"/>
          </a:p>
        </p:txBody>
      </p:sp>
      <p:sp>
        <p:nvSpPr>
          <p:cNvPr id="41" name="Espace réservé du numéro de diapositive 3"/>
          <p:cNvSpPr>
            <a:spLocks noGrp="1"/>
          </p:cNvSpPr>
          <p:nvPr>
            <p:ph type="sldNum" sz="quarter" idx="16"/>
          </p:nvPr>
        </p:nvSpPr>
        <p:spPr>
          <a:xfrm>
            <a:off x="314326" y="6492875"/>
            <a:ext cx="104024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fr-FR" smtClean="0"/>
              <a:t>Page </a:t>
            </a:r>
            <a:fld id="{92D8AA55-BA97-204D-BE3B-B7B75471027A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0" name="ZoneTexte 19"/>
          <p:cNvSpPr txBox="1"/>
          <p:nvPr userDrawn="1"/>
        </p:nvSpPr>
        <p:spPr>
          <a:xfrm>
            <a:off x="5320632" y="231273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5" name="Espace réservé du contenu 30"/>
          <p:cNvSpPr>
            <a:spLocks noGrp="1"/>
          </p:cNvSpPr>
          <p:nvPr>
            <p:ph sz="quarter" idx="14" hasCustomPrompt="1"/>
          </p:nvPr>
        </p:nvSpPr>
        <p:spPr>
          <a:xfrm>
            <a:off x="482600" y="852107"/>
            <a:ext cx="8093075" cy="45568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I - 	INTRODUCTION : PRINCIPE DE L’ASSURANCE EMPRUNTEUR</a:t>
            </a:r>
          </a:p>
        </p:txBody>
      </p:sp>
      <p:sp>
        <p:nvSpPr>
          <p:cNvPr id="26" name="ZoneTexte 25"/>
          <p:cNvSpPr txBox="1"/>
          <p:nvPr userDrawn="1"/>
        </p:nvSpPr>
        <p:spPr>
          <a:xfrm>
            <a:off x="5320632" y="231273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7" name="Espace réservé du contenu 30"/>
          <p:cNvSpPr>
            <a:spLocks noGrp="1"/>
          </p:cNvSpPr>
          <p:nvPr>
            <p:ph sz="quarter" idx="11" hasCustomPrompt="1"/>
          </p:nvPr>
        </p:nvSpPr>
        <p:spPr>
          <a:xfrm>
            <a:off x="482600" y="1981916"/>
            <a:ext cx="8093075" cy="59382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II -	L’ÉVOLUTION DU MARCHÉ</a:t>
            </a:r>
          </a:p>
        </p:txBody>
      </p:sp>
      <p:sp>
        <p:nvSpPr>
          <p:cNvPr id="28" name="Espace réservé du contenu 30"/>
          <p:cNvSpPr>
            <a:spLocks noGrp="1"/>
          </p:cNvSpPr>
          <p:nvPr>
            <p:ph sz="quarter" idx="17" hasCustomPrompt="1"/>
          </p:nvPr>
        </p:nvSpPr>
        <p:spPr>
          <a:xfrm>
            <a:off x="482600" y="5582666"/>
            <a:ext cx="8093075" cy="7056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V -	CONCLUSION</a:t>
            </a:r>
          </a:p>
        </p:txBody>
      </p:sp>
      <p:sp>
        <p:nvSpPr>
          <p:cNvPr id="30" name="Espace réservé du contenu 30"/>
          <p:cNvSpPr>
            <a:spLocks noGrp="1"/>
          </p:cNvSpPr>
          <p:nvPr>
            <p:ph sz="quarter" idx="12" hasCustomPrompt="1"/>
          </p:nvPr>
        </p:nvSpPr>
        <p:spPr>
          <a:xfrm>
            <a:off x="482600" y="3172041"/>
            <a:ext cx="8093075" cy="70729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III -	COMMENT BIEN CHOISIR SON ASSURANCE DE PRÊT</a:t>
            </a:r>
          </a:p>
        </p:txBody>
      </p:sp>
      <p:sp>
        <p:nvSpPr>
          <p:cNvPr id="32" name="Espace réservé du contenu 30"/>
          <p:cNvSpPr>
            <a:spLocks noGrp="1"/>
          </p:cNvSpPr>
          <p:nvPr>
            <p:ph sz="quarter" idx="13" hasCustomPrompt="1"/>
          </p:nvPr>
        </p:nvSpPr>
        <p:spPr>
          <a:xfrm>
            <a:off x="482600" y="4363122"/>
            <a:ext cx="8093075" cy="70562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AAB8C6"/>
                </a:solidFill>
              </a:defRPr>
            </a:lvl1pPr>
          </a:lstStyle>
          <a:p>
            <a:pPr lvl="0"/>
            <a:r>
              <a:rPr lang="fr-FR" dirty="0" smtClean="0"/>
              <a:t>IV -	COMMENT BIEN CHOISIR SON ASSURANCE DE PRÊT</a:t>
            </a:r>
          </a:p>
        </p:txBody>
      </p:sp>
    </p:spTree>
    <p:extLst>
      <p:ext uri="{BB962C8B-B14F-4D97-AF65-F5344CB8AC3E}">
        <p14:creationId xmlns="" xmlns:p14="http://schemas.microsoft.com/office/powerpoint/2010/main" val="1640974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974415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5" r:id="rId2"/>
    <p:sldLayoutId id="2147483660" r:id="rId3"/>
    <p:sldLayoutId id="2147483662" r:id="rId4"/>
    <p:sldLayoutId id="2147483663" r:id="rId5"/>
    <p:sldLayoutId id="2147483675" r:id="rId6"/>
    <p:sldLayoutId id="2147483659" r:id="rId7"/>
    <p:sldLayoutId id="2147483661" r:id="rId8"/>
    <p:sldLayoutId id="2147483669" r:id="rId9"/>
    <p:sldLayoutId id="2147483670" r:id="rId10"/>
    <p:sldLayoutId id="2147483671" r:id="rId11"/>
    <p:sldLayoutId id="2147483672" r:id="rId12"/>
    <p:sldLayoutId id="2147483676" r:id="rId13"/>
    <p:sldLayoutId id="2147483664" r:id="rId14"/>
    <p:sldLayoutId id="2147483665" r:id="rId15"/>
    <p:sldLayoutId id="2147483666" r:id="rId16"/>
    <p:sldLayoutId id="2147483667" r:id="rId17"/>
    <p:sldLayoutId id="2147483673" r:id="rId18"/>
    <p:sldLayoutId id="2147483674" r:id="rId19"/>
    <p:sldLayoutId id="2147483677" r:id="rId20"/>
    <p:sldLayoutId id="2147483668" r:id="rId2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20</a:t>
            </a:r>
            <a:r>
              <a:rPr lang="fr-FR" baseline="30000" dirty="0" smtClean="0"/>
              <a:t>ème</a:t>
            </a:r>
            <a:r>
              <a:rPr lang="fr-FR" dirty="0" smtClean="0"/>
              <a:t> Observatoire des Taux  meilleurtaux.com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800" y="839972"/>
            <a:ext cx="7772400" cy="811027"/>
          </a:xfrm>
        </p:spPr>
        <p:txBody>
          <a:bodyPr/>
          <a:lstStyle/>
          <a:p>
            <a:pPr algn="ctr"/>
            <a:r>
              <a:rPr lang="fr-FR" dirty="0" smtClean="0"/>
              <a:t>CONFÉRENCE DE PRESSE – 7 octobre 2014</a:t>
            </a:r>
          </a:p>
          <a:p>
            <a:endParaRPr lang="pt-BR" dirty="0" smtClean="0"/>
          </a:p>
          <a:p>
            <a:pPr algn="ctr"/>
            <a:r>
              <a:rPr lang="fr-FR" dirty="0" smtClean="0"/>
              <a:t>Taux de crédit immobilier bas: un scénario durable?</a:t>
            </a:r>
          </a:p>
          <a:p>
            <a:pPr algn="ctr"/>
            <a:r>
              <a:rPr lang="fr-FR" dirty="0" smtClean="0"/>
              <a:t>Envies d’achat immobilier : évolution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2203273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720644" y="6490046"/>
            <a:ext cx="1416032" cy="365125"/>
          </a:xfrm>
        </p:spPr>
        <p:txBody>
          <a:bodyPr/>
          <a:lstStyle/>
          <a:p>
            <a:r>
              <a:rPr lang="fr-FR" dirty="0" smtClean="0"/>
              <a:t>07 octobre2014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92D8AA55-BA97-204D-BE3B-B7B75471027A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3 clés pour une renégociation réussie</a:t>
            </a:r>
            <a:endParaRPr lang="fr-FR" dirty="0"/>
          </a:p>
        </p:txBody>
      </p:sp>
      <p:grpSp>
        <p:nvGrpSpPr>
          <p:cNvPr id="6" name="Groupe 11"/>
          <p:cNvGrpSpPr/>
          <p:nvPr/>
        </p:nvGrpSpPr>
        <p:grpSpPr>
          <a:xfrm>
            <a:off x="765350" y="2249607"/>
            <a:ext cx="2964158" cy="2964158"/>
            <a:chOff x="2917031" y="1774031"/>
            <a:chExt cx="3309937" cy="3309937"/>
          </a:xfrm>
        </p:grpSpPr>
        <p:sp>
          <p:nvSpPr>
            <p:cNvPr id="8" name="Ellipse 7"/>
            <p:cNvSpPr/>
            <p:nvPr/>
          </p:nvSpPr>
          <p:spPr>
            <a:xfrm>
              <a:off x="2917031" y="1774031"/>
              <a:ext cx="3309937" cy="3309937"/>
            </a:xfrm>
            <a:prstGeom prst="ellipse">
              <a:avLst/>
            </a:prstGeom>
            <a:gradFill>
              <a:gsLst>
                <a:gs pos="100000">
                  <a:schemeClr val="accent6"/>
                </a:gs>
                <a:gs pos="12000">
                  <a:srgbClr val="FFC000"/>
                </a:gs>
              </a:gsLst>
              <a:lin ang="8100000" scaled="1"/>
            </a:gra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90000"/>
                <a:hueOff val="-482725"/>
                <a:satOff val="6563"/>
                <a:lumOff val="27732"/>
                <a:alphaOff val="-50000"/>
              </a:schemeClr>
            </a:fillRef>
            <a:effectRef idx="1">
              <a:schemeClr val="accent6">
                <a:shade val="90000"/>
                <a:hueOff val="-482725"/>
                <a:satOff val="6563"/>
                <a:lumOff val="27732"/>
                <a:alphaOff val="-50000"/>
              </a:schemeClr>
            </a:effectRef>
            <a:fontRef idx="minor">
              <a:schemeClr val="lt1"/>
            </a:fontRef>
          </p:style>
        </p:sp>
        <p:sp>
          <p:nvSpPr>
            <p:cNvPr id="9" name="Ellipse 8"/>
            <p:cNvSpPr/>
            <p:nvPr/>
          </p:nvSpPr>
          <p:spPr>
            <a:xfrm>
              <a:off x="3579018" y="2436018"/>
              <a:ext cx="1985962" cy="1985962"/>
            </a:xfrm>
            <a:prstGeom prst="ellipse">
              <a:avLst/>
            </a:prstGeom>
            <a:gradFill>
              <a:gsLst>
                <a:gs pos="100000">
                  <a:schemeClr val="accent6"/>
                </a:gs>
                <a:gs pos="12000">
                  <a:srgbClr val="FFC000"/>
                </a:gs>
              </a:gsLst>
              <a:lin ang="8100000" scaled="1"/>
            </a:gradFill>
            <a:effectLst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90000"/>
                <a:hueOff val="-241362"/>
                <a:satOff val="3282"/>
                <a:lumOff val="13866"/>
                <a:alphaOff val="-25000"/>
              </a:schemeClr>
            </a:fillRef>
            <a:effectRef idx="1">
              <a:schemeClr val="accent6">
                <a:shade val="90000"/>
                <a:hueOff val="-241362"/>
                <a:satOff val="3282"/>
                <a:lumOff val="13866"/>
                <a:alphaOff val="-25000"/>
              </a:schemeClr>
            </a:effectRef>
            <a:fontRef idx="minor">
              <a:schemeClr val="lt1"/>
            </a:fontRef>
          </p:style>
        </p:sp>
        <p:sp>
          <p:nvSpPr>
            <p:cNvPr id="10" name="Ellipse 9"/>
            <p:cNvSpPr/>
            <p:nvPr/>
          </p:nvSpPr>
          <p:spPr>
            <a:xfrm>
              <a:off x="4241006" y="3098006"/>
              <a:ext cx="661987" cy="661987"/>
            </a:xfrm>
            <a:prstGeom prst="ellipse">
              <a:avLst/>
            </a:prstGeom>
            <a:gradFill>
              <a:gsLst>
                <a:gs pos="100000">
                  <a:schemeClr val="accent6"/>
                </a:gs>
                <a:gs pos="12000">
                  <a:srgbClr val="FFC000"/>
                </a:gs>
              </a:gsLst>
              <a:lin ang="8100000" scaled="1"/>
            </a:gradFill>
            <a:effectLst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9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11" name="Espace réservé du contenu 10"/>
          <p:cNvSpPr>
            <a:spLocks noGrp="1"/>
          </p:cNvSpPr>
          <p:nvPr>
            <p:ph sz="quarter" idx="17"/>
          </p:nvPr>
        </p:nvSpPr>
        <p:spPr>
          <a:xfrm>
            <a:off x="4646677" y="1786842"/>
            <a:ext cx="3912781" cy="733644"/>
          </a:xfrm>
          <a:prstGeom prst="wedgeRoundRectCallout">
            <a:avLst>
              <a:gd name="adj1" fmla="val -52082"/>
              <a:gd name="adj2" fmla="val 29167"/>
              <a:gd name="adj3" fmla="val 16667"/>
            </a:avLst>
          </a:prstGeom>
          <a:gradFill flip="none" rotWithShape="1">
            <a:gsLst>
              <a:gs pos="100000">
                <a:schemeClr val="accent6"/>
              </a:gs>
              <a:gs pos="12000">
                <a:srgbClr val="FFC000"/>
              </a:gs>
            </a:gsLst>
            <a:lin ang="8100000" scaled="1"/>
            <a:tileRect/>
          </a:gradFill>
          <a:ln>
            <a:noFill/>
          </a:ln>
        </p:spPr>
        <p:txBody>
          <a:bodyPr anchor="ctr"/>
          <a:lstStyle/>
          <a:p>
            <a:pPr marL="0" indent="0">
              <a:buNone/>
            </a:pPr>
            <a:r>
              <a:rPr lang="fr-FR" dirty="0" smtClean="0">
                <a:solidFill>
                  <a:schemeClr val="bg1"/>
                </a:solidFill>
              </a:rPr>
              <a:t>BÉNÉFICIER D’UNE DIFFÉRENCE DE TAUX SUPÉRIEURE À  0,7 POINT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910404" y="3393972"/>
            <a:ext cx="66198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36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1</a:t>
            </a:r>
            <a:endParaRPr lang="fr-FR" sz="3600" b="1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343126" y="3770573"/>
            <a:ext cx="66198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36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2</a:t>
            </a:r>
            <a:endParaRPr lang="fr-FR" sz="3600" b="1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756295" y="4200339"/>
            <a:ext cx="66198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36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3</a:t>
            </a:r>
            <a:endParaRPr lang="fr-FR" sz="3600" b="1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7" name="Groupe 17"/>
          <p:cNvGrpSpPr/>
          <p:nvPr/>
        </p:nvGrpSpPr>
        <p:grpSpPr>
          <a:xfrm>
            <a:off x="3729508" y="1638520"/>
            <a:ext cx="674393" cy="923330"/>
            <a:chOff x="3855853" y="1531624"/>
            <a:chExt cx="674393" cy="923330"/>
          </a:xfrm>
        </p:grpSpPr>
        <p:sp>
          <p:nvSpPr>
            <p:cNvPr id="17" name="Ellipse 16"/>
            <p:cNvSpPr/>
            <p:nvPr/>
          </p:nvSpPr>
          <p:spPr>
            <a:xfrm>
              <a:off x="3868259" y="1704754"/>
              <a:ext cx="661987" cy="661987"/>
            </a:xfrm>
            <a:prstGeom prst="ellipse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9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ZoneTexte 15"/>
            <p:cNvSpPr txBox="1"/>
            <p:nvPr/>
          </p:nvSpPr>
          <p:spPr>
            <a:xfrm>
              <a:off x="3855853" y="1531624"/>
              <a:ext cx="661987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sz="5400" b="1" dirty="0" smtClean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  <a:endParaRPr lang="fr-FR" sz="5400" b="1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  <p:grpSp>
        <p:nvGrpSpPr>
          <p:cNvPr id="12" name="Groupe 19"/>
          <p:cNvGrpSpPr/>
          <p:nvPr/>
        </p:nvGrpSpPr>
        <p:grpSpPr>
          <a:xfrm>
            <a:off x="3984690" y="3258233"/>
            <a:ext cx="674393" cy="923330"/>
            <a:chOff x="3855853" y="1531624"/>
            <a:chExt cx="674393" cy="923330"/>
          </a:xfrm>
        </p:grpSpPr>
        <p:sp>
          <p:nvSpPr>
            <p:cNvPr id="21" name="Ellipse 20"/>
            <p:cNvSpPr/>
            <p:nvPr/>
          </p:nvSpPr>
          <p:spPr>
            <a:xfrm>
              <a:off x="3868259" y="1704754"/>
              <a:ext cx="661987" cy="661987"/>
            </a:xfrm>
            <a:prstGeom prst="ellipse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9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ZoneTexte 21"/>
            <p:cNvSpPr txBox="1"/>
            <p:nvPr/>
          </p:nvSpPr>
          <p:spPr>
            <a:xfrm>
              <a:off x="3855853" y="1531624"/>
              <a:ext cx="661987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sz="5400" b="1" dirty="0" smtClean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  <a:endParaRPr lang="fr-FR" sz="5400" b="1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  <p:grpSp>
        <p:nvGrpSpPr>
          <p:cNvPr id="18" name="Groupe 23"/>
          <p:cNvGrpSpPr/>
          <p:nvPr/>
        </p:nvGrpSpPr>
        <p:grpSpPr>
          <a:xfrm>
            <a:off x="3729508" y="4846045"/>
            <a:ext cx="674393" cy="923330"/>
            <a:chOff x="3855853" y="1531624"/>
            <a:chExt cx="674393" cy="923330"/>
          </a:xfrm>
        </p:grpSpPr>
        <p:sp>
          <p:nvSpPr>
            <p:cNvPr id="25" name="Ellipse 24"/>
            <p:cNvSpPr/>
            <p:nvPr/>
          </p:nvSpPr>
          <p:spPr>
            <a:xfrm>
              <a:off x="3868259" y="1704754"/>
              <a:ext cx="661987" cy="661987"/>
            </a:xfrm>
            <a:prstGeom prst="ellipse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9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6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ZoneTexte 25"/>
            <p:cNvSpPr txBox="1"/>
            <p:nvPr/>
          </p:nvSpPr>
          <p:spPr>
            <a:xfrm>
              <a:off x="3855853" y="1531624"/>
              <a:ext cx="661987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fr-FR" sz="5400" b="1" dirty="0" smtClean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3</a:t>
              </a:r>
              <a:endParaRPr lang="fr-FR" sz="5400" b="1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endParaRPr>
            </a:p>
          </p:txBody>
        </p:sp>
      </p:grpSp>
      <p:sp>
        <p:nvSpPr>
          <p:cNvPr id="28" name="Espace réservé du contenu 10"/>
          <p:cNvSpPr txBox="1">
            <a:spLocks/>
          </p:cNvSpPr>
          <p:nvPr/>
        </p:nvSpPr>
        <p:spPr>
          <a:xfrm>
            <a:off x="4792983" y="3384513"/>
            <a:ext cx="3766475" cy="733644"/>
          </a:xfrm>
          <a:prstGeom prst="wedgeRoundRectCallout">
            <a:avLst>
              <a:gd name="adj1" fmla="val -52082"/>
              <a:gd name="adj2" fmla="val 29167"/>
              <a:gd name="adj3" fmla="val 16667"/>
            </a:avLst>
          </a:prstGeom>
          <a:gradFill flip="none" rotWithShape="1">
            <a:gsLst>
              <a:gs pos="100000">
                <a:schemeClr val="accent6"/>
              </a:gs>
              <a:gs pos="12000">
                <a:srgbClr val="FFC000"/>
              </a:gs>
            </a:gsLst>
            <a:lin ang="8100000" scaled="1"/>
            <a:tileRect/>
          </a:gradFill>
          <a:ln>
            <a:noFill/>
          </a:ln>
        </p:spPr>
        <p:txBody>
          <a:bodyPr anchor="ctr"/>
          <a:lstStyle/>
          <a:p>
            <a:pPr lvl="0">
              <a:spcBef>
                <a:spcPct val="20000"/>
              </a:spcBef>
              <a:defRPr/>
            </a:pPr>
            <a:r>
              <a:rPr lang="fr-FR" sz="2000" b="1" dirty="0" smtClean="0">
                <a:solidFill>
                  <a:schemeClr val="bg1"/>
                </a:solidFill>
              </a:rPr>
              <a:t>ÊTRE DANS LA PREMIÈRE MOITIÉ DE LA DURÉE DU PRÊT</a:t>
            </a:r>
          </a:p>
        </p:txBody>
      </p:sp>
      <p:sp>
        <p:nvSpPr>
          <p:cNvPr id="29" name="Espace réservé du contenu 10"/>
          <p:cNvSpPr txBox="1">
            <a:spLocks/>
          </p:cNvSpPr>
          <p:nvPr/>
        </p:nvSpPr>
        <p:spPr>
          <a:xfrm>
            <a:off x="4646677" y="5001991"/>
            <a:ext cx="3912781" cy="733644"/>
          </a:xfrm>
          <a:prstGeom prst="wedgeRoundRectCallout">
            <a:avLst>
              <a:gd name="adj1" fmla="val -52082"/>
              <a:gd name="adj2" fmla="val 29167"/>
              <a:gd name="adj3" fmla="val 16667"/>
            </a:avLst>
          </a:prstGeom>
          <a:gradFill flip="none" rotWithShape="1">
            <a:gsLst>
              <a:gs pos="100000">
                <a:schemeClr val="accent6"/>
              </a:gs>
              <a:gs pos="12000">
                <a:srgbClr val="FFC000"/>
              </a:gs>
            </a:gsLst>
            <a:lin ang="8100000" scaled="1"/>
            <a:tileRect/>
          </a:gradFill>
          <a:ln>
            <a:noFill/>
          </a:ln>
        </p:spPr>
        <p:txBody>
          <a:bodyPr anchor="ctr"/>
          <a:lstStyle/>
          <a:p>
            <a:pPr lvl="0">
              <a:spcBef>
                <a:spcPct val="20000"/>
              </a:spcBef>
              <a:defRPr/>
            </a:pPr>
            <a:r>
              <a:rPr lang="fr-FR" sz="2000" b="1" dirty="0" smtClean="0">
                <a:solidFill>
                  <a:schemeClr val="bg1"/>
                </a:solidFill>
              </a:rPr>
              <a:t>CONSERVER SON BIEN ENCORE QUELQUES ANNÉES</a:t>
            </a:r>
          </a:p>
        </p:txBody>
      </p:sp>
      <p:sp>
        <p:nvSpPr>
          <p:cNvPr id="35" name="Espace réservé du contenu 3"/>
          <p:cNvSpPr>
            <a:spLocks noGrp="1"/>
          </p:cNvSpPr>
          <p:nvPr>
            <p:ph sz="quarter" idx="13"/>
          </p:nvPr>
        </p:nvSpPr>
        <p:spPr>
          <a:xfrm>
            <a:off x="314325" y="94886"/>
            <a:ext cx="6818313" cy="429398"/>
          </a:xfrm>
        </p:spPr>
        <p:txBody>
          <a:bodyPr/>
          <a:lstStyle/>
          <a:p>
            <a:r>
              <a:rPr lang="fr-FR" dirty="0" smtClean="0"/>
              <a:t>I – TAUX AU PLUS BAS : UN SCENARIO DURABLE ?</a:t>
            </a:r>
          </a:p>
          <a:p>
            <a:endParaRPr lang="fr-FR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1720643" y="6490046"/>
            <a:ext cx="1298601" cy="365125"/>
          </a:xfrm>
        </p:spPr>
        <p:txBody>
          <a:bodyPr/>
          <a:lstStyle/>
          <a:p>
            <a:r>
              <a:rPr lang="fr-FR" dirty="0" smtClean="0"/>
              <a:t>07 octobre2014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92D8AA55-BA97-204D-BE3B-B7B75471027A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sz="quarter" idx="17"/>
          </p:nvPr>
        </p:nvSpPr>
        <p:spPr>
          <a:xfrm>
            <a:off x="714375" y="1509824"/>
            <a:ext cx="8163811" cy="4413140"/>
          </a:xfrm>
        </p:spPr>
        <p:txBody>
          <a:bodyPr/>
          <a:lstStyle/>
          <a:p>
            <a:r>
              <a:rPr lang="fr-FR" dirty="0" smtClean="0"/>
              <a:t>Des taux directeurs toujours exceptionnellement bas</a:t>
            </a:r>
          </a:p>
          <a:p>
            <a:pPr lvl="1"/>
            <a:r>
              <a:rPr lang="fr-FR" dirty="0" smtClean="0"/>
              <a:t>BCE: 0,05% pour principal taux directeur</a:t>
            </a:r>
          </a:p>
          <a:p>
            <a:pPr lvl="1"/>
            <a:r>
              <a:rPr lang="fr-FR" dirty="0" smtClean="0"/>
              <a:t>OAT 10 ans: 1,37% au 24 septembre</a:t>
            </a:r>
          </a:p>
          <a:p>
            <a:r>
              <a:rPr lang="fr-FR" dirty="0" smtClean="0"/>
              <a:t>Une inflation quasi-nulle</a:t>
            </a:r>
          </a:p>
          <a:p>
            <a:pPr lvl="1"/>
            <a:r>
              <a:rPr lang="fr-FR" dirty="0" smtClean="0"/>
              <a:t>0,4% en août 2014</a:t>
            </a:r>
          </a:p>
          <a:p>
            <a:r>
              <a:rPr lang="fr-FR" dirty="0" smtClean="0"/>
              <a:t>Des banques toujours en conquête commerciale</a:t>
            </a:r>
          </a:p>
          <a:p>
            <a:pPr marL="449263" lvl="1" indent="0"/>
            <a:r>
              <a:rPr lang="fr-FR" dirty="0" smtClean="0"/>
              <a:t>   Objectifs 2014 équivalents à ceux de 2013 pas encore atteints à fin septembre.</a:t>
            </a:r>
          </a:p>
          <a:p>
            <a:r>
              <a:rPr lang="fr-FR" dirty="0" smtClean="0"/>
              <a:t>La Loi Hamon sans influence haussière sur les barèmes bancaires</a:t>
            </a:r>
          </a:p>
          <a:p>
            <a:pPr lvl="1">
              <a:buNone/>
            </a:pPr>
            <a:endParaRPr lang="fr-FR" dirty="0" smtClean="0"/>
          </a:p>
          <a:p>
            <a:pPr lvl="1">
              <a:buNone/>
            </a:pPr>
            <a:endParaRPr lang="fr-FR" dirty="0" smtClean="0"/>
          </a:p>
          <a:p>
            <a:pPr lvl="1">
              <a:buNone/>
            </a:pPr>
            <a:endParaRPr lang="fr-FR" dirty="0" smtClean="0"/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Quelles perspectives pour fin 2014 ?</a:t>
            </a:r>
            <a:endParaRPr lang="fr-FR" dirty="0"/>
          </a:p>
        </p:txBody>
      </p:sp>
      <p:sp>
        <p:nvSpPr>
          <p:cNvPr id="9" name="Flèche droite rayée 8"/>
          <p:cNvSpPr/>
          <p:nvPr/>
        </p:nvSpPr>
        <p:spPr>
          <a:xfrm>
            <a:off x="118732" y="5070524"/>
            <a:ext cx="595644" cy="427619"/>
          </a:xfrm>
          <a:prstGeom prst="stripedRightArrow">
            <a:avLst>
              <a:gd name="adj1" fmla="val 72988"/>
              <a:gd name="adj2" fmla="val 40805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850303" y="5021096"/>
            <a:ext cx="8029131" cy="612000"/>
          </a:xfrm>
          <a:prstGeom prst="rect">
            <a:avLst/>
          </a:prstGeom>
          <a:noFill/>
          <a:ln>
            <a:solidFill>
              <a:srgbClr val="FF99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850302" y="5115982"/>
            <a:ext cx="80278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5738" indent="0">
              <a:buNone/>
            </a:pPr>
            <a:r>
              <a:rPr lang="fr-FR" sz="2000" b="1" dirty="0" smtClean="0">
                <a:solidFill>
                  <a:srgbClr val="FF8E00"/>
                </a:solidFill>
              </a:rPr>
              <a:t>Des taux bas jusqu’à la fin de l’année et au delà?</a:t>
            </a:r>
          </a:p>
        </p:txBody>
      </p:sp>
      <p:sp>
        <p:nvSpPr>
          <p:cNvPr id="16" name="Espace réservé du contenu 9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 smtClean="0"/>
              <a:t>I – TAUX AU PLUS BAS : UN SCENARIO DURABLE ?</a:t>
            </a:r>
          </a:p>
          <a:p>
            <a:endParaRPr lang="fr-FR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1720643" y="6490046"/>
            <a:ext cx="1298601" cy="365125"/>
          </a:xfrm>
        </p:spPr>
        <p:txBody>
          <a:bodyPr/>
          <a:lstStyle/>
          <a:p>
            <a:r>
              <a:rPr lang="fr-FR" dirty="0" smtClean="0"/>
              <a:t>07 octobre2014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92D8AA55-BA97-204D-BE3B-B7B75471027A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sz="quarter" idx="17"/>
          </p:nvPr>
        </p:nvSpPr>
        <p:spPr>
          <a:xfrm>
            <a:off x="714375" y="1509824"/>
            <a:ext cx="8163811" cy="4413140"/>
          </a:xfrm>
        </p:spPr>
        <p:txBody>
          <a:bodyPr/>
          <a:lstStyle/>
          <a:p>
            <a:r>
              <a:rPr lang="fr-FR" dirty="0" smtClean="0"/>
              <a:t>La BCE meilleure gardienne du </a:t>
            </a:r>
            <a:r>
              <a:rPr lang="fr-FR" dirty="0" err="1" smtClean="0"/>
              <a:t>statu-quo</a:t>
            </a:r>
            <a:endParaRPr lang="fr-FR" dirty="0" smtClean="0"/>
          </a:p>
          <a:p>
            <a:pPr lvl="1"/>
            <a:r>
              <a:rPr lang="fr-FR" dirty="0" smtClean="0"/>
              <a:t>Pas de remontée des taux sous peine de mettre un frein brutal à la consommation des ménages.</a:t>
            </a:r>
          </a:p>
          <a:p>
            <a:pPr lvl="1"/>
            <a:r>
              <a:rPr lang="fr-FR" dirty="0" smtClean="0"/>
              <a:t>Etats européens ne peuvent pas avec la croissance actuelle se permettre une remontée des taux d’intérêt.</a:t>
            </a:r>
          </a:p>
          <a:p>
            <a:r>
              <a:rPr lang="fr-FR" dirty="0" smtClean="0">
                <a:solidFill>
                  <a:srgbClr val="FF9900"/>
                </a:solidFill>
              </a:rPr>
              <a:t>Une situation économique morose renforçant l’immobilisme</a:t>
            </a:r>
            <a:endParaRPr lang="fr-FR" dirty="0" smtClean="0"/>
          </a:p>
          <a:p>
            <a:pPr lvl="1"/>
            <a:r>
              <a:rPr lang="fr-FR" dirty="0" smtClean="0"/>
              <a:t>Pas de réformes politiques d’envergure permettant une réelle relance.</a:t>
            </a:r>
          </a:p>
          <a:p>
            <a:pPr lvl="1"/>
            <a:r>
              <a:rPr lang="fr-FR" dirty="0" smtClean="0"/>
              <a:t>Pas d’amélioration du marché de l’emploi</a:t>
            </a:r>
          </a:p>
          <a:p>
            <a:pPr lvl="1">
              <a:buNone/>
            </a:pPr>
            <a:endParaRPr lang="fr-FR" dirty="0" smtClean="0"/>
          </a:p>
          <a:p>
            <a:pPr lvl="1">
              <a:buNone/>
            </a:pPr>
            <a:endParaRPr lang="fr-FR" dirty="0" smtClean="0"/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Quid des perspectives à plus long terme?</a:t>
            </a:r>
            <a:endParaRPr lang="fr-FR" dirty="0"/>
          </a:p>
        </p:txBody>
      </p:sp>
      <p:sp>
        <p:nvSpPr>
          <p:cNvPr id="9" name="Flèche droite rayée 8"/>
          <p:cNvSpPr/>
          <p:nvPr/>
        </p:nvSpPr>
        <p:spPr>
          <a:xfrm>
            <a:off x="118732" y="5070524"/>
            <a:ext cx="595644" cy="427619"/>
          </a:xfrm>
          <a:prstGeom prst="stripedRightArrow">
            <a:avLst>
              <a:gd name="adj1" fmla="val 72988"/>
              <a:gd name="adj2" fmla="val 40805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850303" y="5021096"/>
            <a:ext cx="8029131" cy="612000"/>
          </a:xfrm>
          <a:prstGeom prst="rect">
            <a:avLst/>
          </a:prstGeom>
          <a:noFill/>
          <a:ln>
            <a:solidFill>
              <a:srgbClr val="FF99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850302" y="5115982"/>
            <a:ext cx="80278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5738" indent="0">
              <a:buNone/>
            </a:pPr>
            <a:r>
              <a:rPr lang="fr-FR" sz="2000" b="1" dirty="0" smtClean="0">
                <a:solidFill>
                  <a:srgbClr val="FF8E00"/>
                </a:solidFill>
              </a:rPr>
              <a:t>Des taux toujours bas en 2015…?</a:t>
            </a:r>
          </a:p>
        </p:txBody>
      </p:sp>
      <p:sp>
        <p:nvSpPr>
          <p:cNvPr id="16" name="Espace réservé du contenu 9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 smtClean="0"/>
              <a:t>I – TAUX AU PLUS BAS : UN SCENARIO DURABLE ?</a:t>
            </a:r>
          </a:p>
          <a:p>
            <a:endParaRPr lang="fr-FR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1720643" y="6490046"/>
            <a:ext cx="1222581" cy="365125"/>
          </a:xfrm>
        </p:spPr>
        <p:txBody>
          <a:bodyPr/>
          <a:lstStyle/>
          <a:p>
            <a:r>
              <a:rPr lang="fr-FR" dirty="0" smtClean="0"/>
              <a:t>07 octobre 2014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92D8AA55-BA97-204D-BE3B-B7B75471027A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I – TAUX AU PLUS BAS : UN SCENARIO DURABLE?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fr-FR" dirty="0" smtClean="0"/>
              <a:t>II – LES ENVIES D’ACHAT</a:t>
            </a:r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fr-FR" dirty="0" smtClean="0"/>
              <a:t>III – CONCLUSION</a:t>
            </a:r>
            <a:endParaRPr lang="fr-FR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720644" y="6490046"/>
            <a:ext cx="1264096" cy="365125"/>
          </a:xfrm>
        </p:spPr>
        <p:txBody>
          <a:bodyPr/>
          <a:lstStyle/>
          <a:p>
            <a:r>
              <a:rPr lang="fr-FR" dirty="0" smtClean="0"/>
              <a:t>07 octobre2014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92D8AA55-BA97-204D-BE3B-B7B75471027A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 smtClean="0"/>
              <a:t>II – LES ENVIES D’ACHAT : CLASSEMENT DES VILLES</a:t>
            </a:r>
          </a:p>
          <a:p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Le retour d’une France de propriétaires?</a:t>
            </a:r>
            <a:endParaRPr lang="fr-FR" dirty="0"/>
          </a:p>
        </p:txBody>
      </p:sp>
      <p:pic>
        <p:nvPicPr>
          <p:cNvPr id="70660" name="Picture 4"/>
          <p:cNvPicPr>
            <a:picLocks noGrp="1" noChangeAspect="1" noChangeArrowheads="1"/>
          </p:cNvPicPr>
          <p:nvPr>
            <p:ph sz="quarter" idx="17"/>
          </p:nvPr>
        </p:nvPicPr>
        <p:blipFill>
          <a:blip r:embed="rId2"/>
          <a:srcRect l="14843" t="9185" r="16032" b="5396"/>
          <a:stretch>
            <a:fillRect/>
          </a:stretch>
        </p:blipFill>
        <p:spPr bwMode="auto">
          <a:xfrm>
            <a:off x="888515" y="1318661"/>
            <a:ext cx="7195166" cy="499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720643" y="6490046"/>
            <a:ext cx="1512283" cy="365125"/>
          </a:xfrm>
        </p:spPr>
        <p:txBody>
          <a:bodyPr/>
          <a:lstStyle/>
          <a:p>
            <a:r>
              <a:rPr lang="fr-FR" dirty="0" smtClean="0"/>
              <a:t>07 octobre2014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92D8AA55-BA97-204D-BE3B-B7B75471027A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 smtClean="0"/>
              <a:t>II – LES ENVIES D’ACHAT : CLASSEMENT DES VILLES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4"/>
          </p:nvPr>
        </p:nvSpPr>
        <p:spPr>
          <a:xfrm>
            <a:off x="1354569" y="803313"/>
            <a:ext cx="7228714" cy="358775"/>
          </a:xfrm>
        </p:spPr>
        <p:txBody>
          <a:bodyPr/>
          <a:lstStyle/>
          <a:p>
            <a:r>
              <a:rPr lang="fr-FR" dirty="0" smtClean="0"/>
              <a:t>1</a:t>
            </a:r>
            <a:r>
              <a:rPr lang="fr-FR" baseline="30000" dirty="0" smtClean="0"/>
              <a:t>er</a:t>
            </a:r>
            <a:r>
              <a:rPr lang="fr-FR" dirty="0" smtClean="0"/>
              <a:t> semestre 2014 </a:t>
            </a:r>
            <a:r>
              <a:rPr lang="fr-FR" sz="1600" dirty="0" smtClean="0"/>
              <a:t>(par rapport au second semestre 2013)</a:t>
            </a:r>
            <a:endParaRPr lang="fr-FR" sz="1600" dirty="0"/>
          </a:p>
        </p:txBody>
      </p:sp>
      <p:sp>
        <p:nvSpPr>
          <p:cNvPr id="13" name="ZoneTexte 12"/>
          <p:cNvSpPr txBox="1"/>
          <p:nvPr/>
        </p:nvSpPr>
        <p:spPr>
          <a:xfrm>
            <a:off x="1725049" y="3223844"/>
            <a:ext cx="66198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36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1</a:t>
            </a:r>
            <a:endParaRPr lang="fr-FR" sz="3600" b="1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157771" y="3600445"/>
            <a:ext cx="66198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36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2</a:t>
            </a:r>
            <a:endParaRPr lang="fr-FR" sz="3600" b="1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570940" y="4030211"/>
            <a:ext cx="66198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36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3</a:t>
            </a:r>
            <a:endParaRPr lang="fr-FR" sz="3600" b="1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7" name="Espace réservé du contenu 2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algn="ctr">
              <a:buNone/>
            </a:pPr>
            <a:r>
              <a:rPr lang="fr-FR" dirty="0" smtClean="0">
                <a:solidFill>
                  <a:srgbClr val="00B050"/>
                </a:solidFill>
              </a:rPr>
              <a:t>1) Strasbourg : +38%</a:t>
            </a:r>
          </a:p>
          <a:p>
            <a:pPr algn="ctr">
              <a:buNone/>
            </a:pPr>
            <a:r>
              <a:rPr lang="fr-FR" dirty="0" smtClean="0">
                <a:solidFill>
                  <a:srgbClr val="00B050"/>
                </a:solidFill>
              </a:rPr>
              <a:t>2) Bordeaux : +13%</a:t>
            </a:r>
          </a:p>
          <a:p>
            <a:pPr algn="ctr">
              <a:buNone/>
            </a:pPr>
            <a:r>
              <a:rPr lang="fr-FR" dirty="0" smtClean="0">
                <a:solidFill>
                  <a:srgbClr val="00B050"/>
                </a:solidFill>
              </a:rPr>
              <a:t>3) Lyon: +10%</a:t>
            </a:r>
          </a:p>
          <a:p>
            <a:pPr algn="ctr">
              <a:buNone/>
            </a:pPr>
            <a:r>
              <a:rPr lang="fr-FR" dirty="0" smtClean="0">
                <a:solidFill>
                  <a:srgbClr val="00B050"/>
                </a:solidFill>
              </a:rPr>
              <a:t>4) Paris: +5%</a:t>
            </a:r>
          </a:p>
          <a:p>
            <a:pPr algn="ctr">
              <a:buNone/>
            </a:pPr>
            <a:r>
              <a:rPr lang="fr-FR" dirty="0" smtClean="0">
                <a:solidFill>
                  <a:srgbClr val="00B050"/>
                </a:solidFill>
              </a:rPr>
              <a:t>5) Nantes : +3%</a:t>
            </a:r>
          </a:p>
          <a:p>
            <a:pPr algn="ctr">
              <a:buNone/>
            </a:pPr>
            <a:r>
              <a:rPr lang="fr-FR" dirty="0" smtClean="0">
                <a:solidFill>
                  <a:srgbClr val="00B050"/>
                </a:solidFill>
              </a:rPr>
              <a:t>6) Nice: +2%</a:t>
            </a:r>
          </a:p>
          <a:p>
            <a:pPr algn="ctr">
              <a:buNone/>
            </a:pPr>
            <a:r>
              <a:rPr lang="fr-FR" dirty="0" smtClean="0">
                <a:solidFill>
                  <a:srgbClr val="00B050"/>
                </a:solidFill>
              </a:rPr>
              <a:t>7) Montpellier: +1%</a:t>
            </a:r>
          </a:p>
          <a:p>
            <a:pPr algn="ctr">
              <a:buNone/>
            </a:pPr>
            <a:r>
              <a:rPr lang="fr-FR" dirty="0" smtClean="0"/>
              <a:t>8) Marseille: =</a:t>
            </a:r>
          </a:p>
          <a:p>
            <a:pPr algn="ctr">
              <a:buNone/>
            </a:pPr>
            <a:r>
              <a:rPr lang="fr-FR" dirty="0" smtClean="0">
                <a:solidFill>
                  <a:srgbClr val="FF0000"/>
                </a:solidFill>
              </a:rPr>
              <a:t>9) Lille : -4%</a:t>
            </a:r>
          </a:p>
          <a:p>
            <a:pPr algn="ctr">
              <a:buNone/>
            </a:pPr>
            <a:r>
              <a:rPr lang="fr-FR" dirty="0" smtClean="0">
                <a:solidFill>
                  <a:srgbClr val="FF0000"/>
                </a:solidFill>
              </a:rPr>
              <a:t>10) Toulouse : -6%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720643" y="6490046"/>
            <a:ext cx="1367613" cy="365125"/>
          </a:xfrm>
        </p:spPr>
        <p:txBody>
          <a:bodyPr/>
          <a:lstStyle/>
          <a:p>
            <a:r>
              <a:rPr lang="fr-FR" dirty="0" smtClean="0"/>
              <a:t>07 octobre2014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92D8AA55-BA97-204D-BE3B-B7B75471027A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 smtClean="0"/>
              <a:t>II – LES ENVIES D’ACHAT : CLASSEMENT DES VILLES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4"/>
          </p:nvPr>
        </p:nvSpPr>
        <p:spPr>
          <a:xfrm>
            <a:off x="1354568" y="803313"/>
            <a:ext cx="7332232" cy="358775"/>
          </a:xfrm>
        </p:spPr>
        <p:txBody>
          <a:bodyPr/>
          <a:lstStyle/>
          <a:p>
            <a:r>
              <a:rPr lang="fr-FR" dirty="0" smtClean="0"/>
              <a:t>Sur une année </a:t>
            </a:r>
            <a:r>
              <a:rPr lang="fr-FR" sz="1600" dirty="0" smtClean="0"/>
              <a:t>(évolution de la demande entre juin 2013 et juin 2014)</a:t>
            </a:r>
            <a:endParaRPr lang="fr-FR" sz="1600" dirty="0"/>
          </a:p>
        </p:txBody>
      </p:sp>
      <p:sp>
        <p:nvSpPr>
          <p:cNvPr id="13" name="ZoneTexte 12"/>
          <p:cNvSpPr txBox="1"/>
          <p:nvPr/>
        </p:nvSpPr>
        <p:spPr>
          <a:xfrm>
            <a:off x="1725049" y="3223844"/>
            <a:ext cx="66198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36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1</a:t>
            </a:r>
            <a:endParaRPr lang="fr-FR" sz="3600" b="1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157771" y="3600445"/>
            <a:ext cx="66198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36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2</a:t>
            </a:r>
            <a:endParaRPr lang="fr-FR" sz="3600" b="1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570940" y="4030211"/>
            <a:ext cx="66198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36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3</a:t>
            </a:r>
            <a:endParaRPr lang="fr-FR" sz="3600" b="1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27" name="Espace réservé du contenu 2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fr-FR" dirty="0" smtClean="0"/>
              <a:t>Retrait dans l’ensemble des villes au S1 2013</a:t>
            </a:r>
          </a:p>
          <a:p>
            <a:r>
              <a:rPr lang="fr-FR" dirty="0" smtClean="0"/>
              <a:t>Augmentation des demandes d’acquisition à partir du S2 2013</a:t>
            </a:r>
          </a:p>
          <a:p>
            <a:r>
              <a:rPr lang="fr-FR" dirty="0" smtClean="0"/>
              <a:t>Mais des différences d’attractivité notables entre les villes</a:t>
            </a:r>
          </a:p>
          <a:p>
            <a:pPr>
              <a:buNone/>
            </a:pPr>
            <a:endParaRPr lang="fr-FR" dirty="0" smtClean="0">
              <a:solidFill>
                <a:srgbClr val="00B050"/>
              </a:solidFill>
            </a:endParaRPr>
          </a:p>
          <a:p>
            <a:pPr marL="457200" indent="-457200" algn="ctr">
              <a:buAutoNum type="arabicParenR"/>
            </a:pPr>
            <a:r>
              <a:rPr lang="fr-FR" dirty="0" smtClean="0">
                <a:solidFill>
                  <a:srgbClr val="00B050"/>
                </a:solidFill>
              </a:rPr>
              <a:t>Bordeaux : +24% </a:t>
            </a:r>
          </a:p>
          <a:p>
            <a:pPr marL="457200" indent="-457200" algn="ctr">
              <a:buAutoNum type="arabicParenR"/>
            </a:pPr>
            <a:r>
              <a:rPr lang="fr-FR" dirty="0" smtClean="0">
                <a:solidFill>
                  <a:srgbClr val="00B050"/>
                </a:solidFill>
              </a:rPr>
              <a:t>Strasbourg : +20%</a:t>
            </a:r>
          </a:p>
          <a:p>
            <a:pPr algn="ctr">
              <a:buNone/>
            </a:pPr>
            <a:r>
              <a:rPr lang="fr-FR" dirty="0" smtClean="0">
                <a:solidFill>
                  <a:srgbClr val="00B050"/>
                </a:solidFill>
              </a:rPr>
              <a:t>3) Lille: +22%</a:t>
            </a:r>
          </a:p>
          <a:p>
            <a:pPr algn="ctr">
              <a:buNone/>
            </a:pPr>
            <a:r>
              <a:rPr lang="fr-FR" dirty="0" smtClean="0">
                <a:solidFill>
                  <a:srgbClr val="00B050"/>
                </a:solidFill>
              </a:rPr>
              <a:t>4) Lyon: +13,5%</a:t>
            </a:r>
          </a:p>
          <a:p>
            <a:pPr algn="ctr">
              <a:buNone/>
            </a:pPr>
            <a:r>
              <a:rPr lang="fr-FR" dirty="0" smtClean="0">
                <a:solidFill>
                  <a:srgbClr val="00B050"/>
                </a:solidFill>
              </a:rPr>
              <a:t>5) Nantes: +13%</a:t>
            </a:r>
          </a:p>
          <a:p>
            <a:pPr algn="ctr">
              <a:buNone/>
            </a:pPr>
            <a:r>
              <a:rPr lang="fr-FR" dirty="0" smtClean="0">
                <a:solidFill>
                  <a:srgbClr val="00B050"/>
                </a:solidFill>
              </a:rPr>
              <a:t>6) Toulouse : +9,5%</a:t>
            </a:r>
          </a:p>
          <a:p>
            <a:pPr algn="ctr">
              <a:buNone/>
            </a:pPr>
            <a:r>
              <a:rPr lang="fr-FR" dirty="0" smtClean="0">
                <a:solidFill>
                  <a:srgbClr val="00B050"/>
                </a:solidFill>
              </a:rPr>
              <a:t>7) Paris et Marseille: +7,5%</a:t>
            </a:r>
          </a:p>
          <a:p>
            <a:pPr algn="ctr">
              <a:buNone/>
            </a:pPr>
            <a:r>
              <a:rPr lang="fr-FR" dirty="0" smtClean="0">
                <a:solidFill>
                  <a:srgbClr val="00B050"/>
                </a:solidFill>
              </a:rPr>
              <a:t>9) Nice et Montpellier: +5,5%</a:t>
            </a:r>
          </a:p>
          <a:p>
            <a:endParaRPr lang="fr-FR" dirty="0" smtClean="0"/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720644" y="6490046"/>
            <a:ext cx="1264096" cy="365125"/>
          </a:xfrm>
        </p:spPr>
        <p:txBody>
          <a:bodyPr/>
          <a:lstStyle/>
          <a:p>
            <a:r>
              <a:rPr lang="fr-FR" dirty="0" smtClean="0"/>
              <a:t>07 octobre2014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92D8AA55-BA97-204D-BE3B-B7B75471027A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 smtClean="0"/>
              <a:t>II – LES ENVIES D’ACHAT : CLASSEMENT DES VILLES</a:t>
            </a:r>
          </a:p>
          <a:p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Strasbourg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5593" t="10417" r="16618" b="14323"/>
          <a:stretch>
            <a:fillRect/>
          </a:stretch>
        </p:blipFill>
        <p:spPr bwMode="auto">
          <a:xfrm>
            <a:off x="779708" y="1438277"/>
            <a:ext cx="4410064" cy="2752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u contenu 26"/>
          <p:cNvSpPr>
            <a:spLocks noGrp="1"/>
          </p:cNvSpPr>
          <p:nvPr>
            <p:ph sz="quarter" idx="17"/>
          </p:nvPr>
        </p:nvSpPr>
        <p:spPr>
          <a:xfrm>
            <a:off x="5524500" y="1347899"/>
            <a:ext cx="3162300" cy="4413140"/>
          </a:xfrm>
        </p:spPr>
        <p:txBody>
          <a:bodyPr/>
          <a:lstStyle/>
          <a:p>
            <a:r>
              <a:rPr lang="fr-FR" dirty="0" smtClean="0"/>
              <a:t>Plus grosse progression au S1 2014</a:t>
            </a:r>
          </a:p>
          <a:p>
            <a:r>
              <a:rPr lang="fr-FR" dirty="0" smtClean="0"/>
              <a:t>Proximité européenne?</a:t>
            </a:r>
          </a:p>
          <a:p>
            <a:r>
              <a:rPr lang="fr-FR" dirty="0" smtClean="0"/>
              <a:t>Prix immobiliers parmi les plus bas </a:t>
            </a:r>
            <a:r>
              <a:rPr lang="fr-FR" dirty="0" smtClean="0"/>
              <a:t>des </a:t>
            </a:r>
            <a:r>
              <a:rPr lang="fr-FR" dirty="0" smtClean="0"/>
              <a:t>grandes villes?</a:t>
            </a:r>
          </a:p>
          <a:p>
            <a:pPr>
              <a:buNone/>
            </a:pPr>
            <a:endParaRPr lang="fr-FR" dirty="0" smtClean="0">
              <a:solidFill>
                <a:srgbClr val="00B050"/>
              </a:solidFill>
            </a:endParaRP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720644" y="6490046"/>
            <a:ext cx="1264096" cy="365125"/>
          </a:xfrm>
        </p:spPr>
        <p:txBody>
          <a:bodyPr/>
          <a:lstStyle/>
          <a:p>
            <a:r>
              <a:rPr lang="fr-FR" dirty="0" smtClean="0"/>
              <a:t>07 octobre2014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92D8AA55-BA97-204D-BE3B-B7B75471027A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 smtClean="0"/>
              <a:t>II – LES ENVIES D’ACHAT : CLASSEMENT DES VILLES</a:t>
            </a:r>
          </a:p>
          <a:p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Toulouse</a:t>
            </a:r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5739" t="10981" r="16618" b="6250"/>
          <a:stretch>
            <a:fillRect/>
          </a:stretch>
        </p:blipFill>
        <p:spPr bwMode="auto">
          <a:xfrm>
            <a:off x="1077919" y="1389098"/>
            <a:ext cx="4400566" cy="3027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u contenu 26"/>
          <p:cNvSpPr>
            <a:spLocks noGrp="1"/>
          </p:cNvSpPr>
          <p:nvPr>
            <p:ph sz="quarter" idx="17"/>
          </p:nvPr>
        </p:nvSpPr>
        <p:spPr>
          <a:xfrm>
            <a:off x="5524500" y="1347899"/>
            <a:ext cx="3162300" cy="4413140"/>
          </a:xfrm>
        </p:spPr>
        <p:txBody>
          <a:bodyPr/>
          <a:lstStyle/>
          <a:p>
            <a:r>
              <a:rPr lang="fr-FR" dirty="0" smtClean="0"/>
              <a:t>Une forte progression au S2 2013, affaiblie par une baisse de l’attractivité au S1 2014</a:t>
            </a:r>
          </a:p>
          <a:p>
            <a:r>
              <a:rPr lang="fr-FR" dirty="0" smtClean="0"/>
              <a:t>Influence de plans de recrutement par </a:t>
            </a:r>
            <a:r>
              <a:rPr lang="fr-FR" dirty="0"/>
              <a:t>l</a:t>
            </a:r>
            <a:r>
              <a:rPr lang="fr-FR" dirty="0" smtClean="0"/>
              <a:t>es industriels au S2 2013 ?</a:t>
            </a:r>
          </a:p>
          <a:p>
            <a:pPr>
              <a:buNone/>
            </a:pPr>
            <a:endParaRPr lang="fr-FR" dirty="0" smtClean="0">
              <a:solidFill>
                <a:srgbClr val="00B050"/>
              </a:solidFill>
            </a:endParaRP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720644" y="6490046"/>
            <a:ext cx="1264096" cy="365125"/>
          </a:xfrm>
        </p:spPr>
        <p:txBody>
          <a:bodyPr/>
          <a:lstStyle/>
          <a:p>
            <a:r>
              <a:rPr lang="fr-FR" dirty="0" smtClean="0"/>
              <a:t>07 octobre2014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92D8AA55-BA97-204D-BE3B-B7B75471027A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 smtClean="0"/>
              <a:t>II – LES ENVIES D’ACHAT : CLASSEMENT DES VILLES</a:t>
            </a:r>
          </a:p>
          <a:p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Nantes</a:t>
            </a:r>
            <a:endParaRPr lang="fr-FR" dirty="0"/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2"/>
          <a:srcRect l="15315" t="11046" r="16396" b="5699"/>
          <a:stretch>
            <a:fillRect/>
          </a:stretch>
        </p:blipFill>
        <p:spPr bwMode="auto">
          <a:xfrm>
            <a:off x="1007002" y="1430160"/>
            <a:ext cx="4442592" cy="3045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u contenu 26"/>
          <p:cNvSpPr>
            <a:spLocks noGrp="1"/>
          </p:cNvSpPr>
          <p:nvPr>
            <p:ph sz="quarter" idx="17"/>
          </p:nvPr>
        </p:nvSpPr>
        <p:spPr>
          <a:xfrm>
            <a:off x="5524500" y="1347899"/>
            <a:ext cx="3162300" cy="4413140"/>
          </a:xfrm>
        </p:spPr>
        <p:txBody>
          <a:bodyPr/>
          <a:lstStyle/>
          <a:p>
            <a:r>
              <a:rPr lang="fr-FR" dirty="0" smtClean="0"/>
              <a:t>Nantes: reprise douce et plus faible en 2014 qu’au S2 2013</a:t>
            </a:r>
          </a:p>
          <a:p>
            <a:r>
              <a:rPr lang="fr-FR" dirty="0" smtClean="0"/>
              <a:t>Nantes reste une zone attractive notamment pour jeunes couples.</a:t>
            </a:r>
          </a:p>
          <a:p>
            <a:pPr>
              <a:buNone/>
            </a:pPr>
            <a:endParaRPr lang="fr-FR" dirty="0" smtClean="0">
              <a:solidFill>
                <a:srgbClr val="00B050"/>
              </a:solidFill>
            </a:endParaRP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I – TAUX AU PLUS BAS : UN SCENARIO DURABLE?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1720644" y="6490046"/>
            <a:ext cx="1220964" cy="365125"/>
          </a:xfrm>
        </p:spPr>
        <p:txBody>
          <a:bodyPr/>
          <a:lstStyle/>
          <a:p>
            <a:r>
              <a:rPr lang="fr-FR" dirty="0" smtClean="0"/>
              <a:t>07 octobre2014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92D8AA55-BA97-204D-BE3B-B7B75471027A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fr-FR" dirty="0" smtClean="0"/>
              <a:t>II – LES ENVIES D’ACHAT</a:t>
            </a:r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fr-FR" dirty="0" smtClean="0"/>
              <a:t>III – CONCLUSION</a:t>
            </a:r>
            <a:endParaRPr lang="fr-F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720644" y="6490046"/>
            <a:ext cx="1264096" cy="365125"/>
          </a:xfrm>
        </p:spPr>
        <p:txBody>
          <a:bodyPr/>
          <a:lstStyle/>
          <a:p>
            <a:r>
              <a:rPr lang="fr-FR" dirty="0" smtClean="0"/>
              <a:t>07 octobre2014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92D8AA55-BA97-204D-BE3B-B7B75471027A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 smtClean="0"/>
              <a:t>II – LES ENVIES D’ACHAT : CLASSEMENT DES VILLES</a:t>
            </a:r>
          </a:p>
          <a:p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Montpellier</a:t>
            </a:r>
            <a:endParaRPr lang="fr-FR" dirty="0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/>
          <a:srcRect l="15520" t="10981" r="16325" b="6289"/>
          <a:stretch>
            <a:fillRect/>
          </a:stretch>
        </p:blipFill>
        <p:spPr bwMode="auto">
          <a:xfrm>
            <a:off x="819155" y="1502311"/>
            <a:ext cx="4433875" cy="3025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u contenu 26"/>
          <p:cNvSpPr>
            <a:spLocks noGrp="1"/>
          </p:cNvSpPr>
          <p:nvPr>
            <p:ph sz="quarter" idx="17"/>
          </p:nvPr>
        </p:nvSpPr>
        <p:spPr>
          <a:xfrm>
            <a:off x="5524500" y="1347899"/>
            <a:ext cx="3162300" cy="4413140"/>
          </a:xfrm>
        </p:spPr>
        <p:txBody>
          <a:bodyPr/>
          <a:lstStyle/>
          <a:p>
            <a:r>
              <a:rPr lang="fr-FR" dirty="0" smtClean="0"/>
              <a:t>Reprise douce de l’attractivité</a:t>
            </a:r>
          </a:p>
          <a:p>
            <a:r>
              <a:rPr lang="fr-FR" dirty="0" smtClean="0"/>
              <a:t>Une évolution relativement régulière, pas de pic notable</a:t>
            </a:r>
          </a:p>
          <a:p>
            <a:pPr>
              <a:buNone/>
            </a:pPr>
            <a:endParaRPr lang="fr-FR" dirty="0" smtClean="0">
              <a:solidFill>
                <a:srgbClr val="00B050"/>
              </a:solidFill>
            </a:endParaRP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720644" y="6490046"/>
            <a:ext cx="1264096" cy="365125"/>
          </a:xfrm>
        </p:spPr>
        <p:txBody>
          <a:bodyPr/>
          <a:lstStyle/>
          <a:p>
            <a:r>
              <a:rPr lang="fr-FR" dirty="0" smtClean="0"/>
              <a:t>07 octobre2014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92D8AA55-BA97-204D-BE3B-B7B75471027A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 smtClean="0"/>
              <a:t>II – LES ENVIES D’ACHAT : CLASSEMENT DES VILLES</a:t>
            </a:r>
          </a:p>
          <a:p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Bordeaux</a:t>
            </a:r>
            <a:endParaRPr lang="fr-FR" dirty="0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/>
          <a:srcRect l="15593" t="10981" r="16398" b="8594"/>
          <a:stretch>
            <a:fillRect/>
          </a:stretch>
        </p:blipFill>
        <p:spPr bwMode="auto">
          <a:xfrm>
            <a:off x="790580" y="1315618"/>
            <a:ext cx="4424377" cy="29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u contenu 26"/>
          <p:cNvSpPr>
            <a:spLocks noGrp="1"/>
          </p:cNvSpPr>
          <p:nvPr>
            <p:ph sz="quarter" idx="17"/>
          </p:nvPr>
        </p:nvSpPr>
        <p:spPr>
          <a:xfrm>
            <a:off x="5524500" y="1347899"/>
            <a:ext cx="3162300" cy="4413140"/>
          </a:xfrm>
        </p:spPr>
        <p:txBody>
          <a:bodyPr/>
          <a:lstStyle/>
          <a:p>
            <a:r>
              <a:rPr lang="fr-FR" dirty="0" smtClean="0"/>
              <a:t>Bordeaux confirme son statut de ville où « il fait bon vivre »</a:t>
            </a:r>
          </a:p>
          <a:p>
            <a:r>
              <a:rPr lang="fr-FR" dirty="0" smtClean="0"/>
              <a:t>Très nette reprise au S1 2014</a:t>
            </a:r>
          </a:p>
          <a:p>
            <a:r>
              <a:rPr lang="fr-FR" dirty="0" smtClean="0"/>
              <a:t>Une zone de taux toujours parmi les plus bas.</a:t>
            </a:r>
          </a:p>
          <a:p>
            <a:pPr>
              <a:buNone/>
            </a:pPr>
            <a:endParaRPr lang="fr-FR" dirty="0" smtClean="0">
              <a:solidFill>
                <a:srgbClr val="00B050"/>
              </a:solidFill>
            </a:endParaRP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720644" y="6490046"/>
            <a:ext cx="1264096" cy="365125"/>
          </a:xfrm>
        </p:spPr>
        <p:txBody>
          <a:bodyPr/>
          <a:lstStyle/>
          <a:p>
            <a:r>
              <a:rPr lang="fr-FR" dirty="0" smtClean="0"/>
              <a:t>07 octobre2014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92D8AA55-BA97-204D-BE3B-B7B75471027A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 smtClean="0"/>
              <a:t>II – LES ENVIES D’ACHAT : CLASSEMENT DES VILLES</a:t>
            </a:r>
          </a:p>
          <a:p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Nice</a:t>
            </a:r>
            <a:endParaRPr lang="fr-FR" dirty="0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/>
          <a:srcRect l="14887" t="10808" r="16691" b="6289"/>
          <a:stretch>
            <a:fillRect/>
          </a:stretch>
        </p:blipFill>
        <p:spPr bwMode="auto">
          <a:xfrm>
            <a:off x="944995" y="1285914"/>
            <a:ext cx="4451245" cy="3032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u contenu 26"/>
          <p:cNvSpPr>
            <a:spLocks noGrp="1"/>
          </p:cNvSpPr>
          <p:nvPr>
            <p:ph sz="quarter" idx="17"/>
          </p:nvPr>
        </p:nvSpPr>
        <p:spPr>
          <a:xfrm>
            <a:off x="5524500" y="1285914"/>
            <a:ext cx="3162300" cy="4413140"/>
          </a:xfrm>
        </p:spPr>
        <p:txBody>
          <a:bodyPr/>
          <a:lstStyle/>
          <a:p>
            <a:r>
              <a:rPr lang="fr-FR" dirty="0" smtClean="0"/>
              <a:t>Une reprise limitée</a:t>
            </a:r>
          </a:p>
          <a:p>
            <a:r>
              <a:rPr lang="fr-FR" dirty="0" smtClean="0"/>
              <a:t>Une zone d’emplois peu dynamique</a:t>
            </a:r>
          </a:p>
          <a:p>
            <a:r>
              <a:rPr lang="fr-FR" dirty="0" smtClean="0"/>
              <a:t>Des CSP plus « seniors»</a:t>
            </a:r>
          </a:p>
          <a:p>
            <a:pPr>
              <a:buNone/>
            </a:pPr>
            <a:endParaRPr lang="fr-FR" dirty="0" smtClean="0">
              <a:solidFill>
                <a:srgbClr val="00B050"/>
              </a:solidFill>
            </a:endParaRP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720644" y="6490046"/>
            <a:ext cx="1264096" cy="365125"/>
          </a:xfrm>
        </p:spPr>
        <p:txBody>
          <a:bodyPr/>
          <a:lstStyle/>
          <a:p>
            <a:r>
              <a:rPr lang="fr-FR" dirty="0" smtClean="0"/>
              <a:t>07 octobre2014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92D8AA55-BA97-204D-BE3B-B7B75471027A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 smtClean="0"/>
              <a:t>II – LES ENVIES D’ACHAT : CLASSEMENT DES VILLES</a:t>
            </a:r>
          </a:p>
          <a:p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Lyon</a:t>
            </a:r>
            <a:endParaRPr lang="fr-FR" dirty="0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/>
          <a:srcRect l="15520" t="10981" r="16325" b="6289"/>
          <a:stretch>
            <a:fillRect/>
          </a:stretch>
        </p:blipFill>
        <p:spPr bwMode="auto">
          <a:xfrm>
            <a:off x="857255" y="1320797"/>
            <a:ext cx="4433875" cy="3025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u contenu 26"/>
          <p:cNvSpPr>
            <a:spLocks noGrp="1"/>
          </p:cNvSpPr>
          <p:nvPr>
            <p:ph sz="quarter" idx="17"/>
          </p:nvPr>
        </p:nvSpPr>
        <p:spPr>
          <a:xfrm>
            <a:off x="5524500" y="1320797"/>
            <a:ext cx="3162300" cy="4413140"/>
          </a:xfrm>
        </p:spPr>
        <p:txBody>
          <a:bodyPr/>
          <a:lstStyle/>
          <a:p>
            <a:r>
              <a:rPr lang="fr-FR" dirty="0" smtClean="0"/>
              <a:t>Lyon confirme son statut de ville attractive</a:t>
            </a:r>
          </a:p>
          <a:p>
            <a:r>
              <a:rPr lang="fr-FR" dirty="0" smtClean="0"/>
              <a:t>Une progression confortée au S1 2014</a:t>
            </a:r>
          </a:p>
          <a:p>
            <a:r>
              <a:rPr lang="fr-FR" dirty="0" smtClean="0"/>
              <a:t>Une zone d’emplois dynamique</a:t>
            </a:r>
          </a:p>
          <a:p>
            <a:pPr>
              <a:buNone/>
            </a:pPr>
            <a:endParaRPr lang="fr-FR" dirty="0" smtClean="0">
              <a:solidFill>
                <a:srgbClr val="00B050"/>
              </a:solidFill>
            </a:endParaRP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720644" y="6490046"/>
            <a:ext cx="1264096" cy="365125"/>
          </a:xfrm>
        </p:spPr>
        <p:txBody>
          <a:bodyPr/>
          <a:lstStyle/>
          <a:p>
            <a:r>
              <a:rPr lang="fr-FR" dirty="0" smtClean="0"/>
              <a:t>07 octobre2014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92D8AA55-BA97-204D-BE3B-B7B75471027A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 smtClean="0"/>
              <a:t>II – LES ENVIES D’ACHAT : CLASSEMENT DES VILLES</a:t>
            </a:r>
          </a:p>
          <a:p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Lille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5447" t="10981" r="16837" b="6250"/>
          <a:stretch>
            <a:fillRect/>
          </a:stretch>
        </p:blipFill>
        <p:spPr bwMode="auto">
          <a:xfrm>
            <a:off x="514350" y="1498638"/>
            <a:ext cx="4405315" cy="3027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space réservé du contenu 26"/>
          <p:cNvSpPr>
            <a:spLocks noGrp="1"/>
          </p:cNvSpPr>
          <p:nvPr>
            <p:ph sz="quarter" idx="17"/>
          </p:nvPr>
        </p:nvSpPr>
        <p:spPr>
          <a:xfrm>
            <a:off x="5524500" y="1509824"/>
            <a:ext cx="3162300" cy="4413140"/>
          </a:xfrm>
        </p:spPr>
        <p:txBody>
          <a:bodyPr/>
          <a:lstStyle/>
          <a:p>
            <a:r>
              <a:rPr lang="fr-FR" dirty="0" smtClean="0"/>
              <a:t>Un léger retrait depuis le S1 2014 mais forte progression au S2 2013</a:t>
            </a:r>
          </a:p>
          <a:p>
            <a:r>
              <a:rPr lang="fr-FR" dirty="0" smtClean="0"/>
              <a:t>Prix de l’immobilier parmi les plus attractifs?</a:t>
            </a:r>
          </a:p>
          <a:p>
            <a:r>
              <a:rPr lang="fr-FR" dirty="0" smtClean="0"/>
              <a:t>Proximité frontière belge?</a:t>
            </a:r>
          </a:p>
          <a:p>
            <a:endParaRPr lang="fr-FR" dirty="0" smtClean="0"/>
          </a:p>
          <a:p>
            <a:pPr>
              <a:buNone/>
            </a:pPr>
            <a:endParaRPr lang="fr-FR" dirty="0" smtClean="0">
              <a:solidFill>
                <a:srgbClr val="00B050"/>
              </a:solidFill>
            </a:endParaRP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720644" y="6490046"/>
            <a:ext cx="1264096" cy="365125"/>
          </a:xfrm>
        </p:spPr>
        <p:txBody>
          <a:bodyPr/>
          <a:lstStyle/>
          <a:p>
            <a:r>
              <a:rPr lang="fr-FR" dirty="0" smtClean="0"/>
              <a:t>07 octobre2014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92D8AA55-BA97-204D-BE3B-B7B75471027A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 smtClean="0"/>
              <a:t>II – LES ENVIES D’ACHAT : CLASSEMENT DES VILLES</a:t>
            </a:r>
          </a:p>
          <a:p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Marseille</a:t>
            </a:r>
            <a:endParaRPr lang="fr-FR" dirty="0"/>
          </a:p>
        </p:txBody>
      </p:sp>
      <p:sp>
        <p:nvSpPr>
          <p:cNvPr id="8" name="Espace réservé du contenu 26"/>
          <p:cNvSpPr>
            <a:spLocks noGrp="1"/>
          </p:cNvSpPr>
          <p:nvPr>
            <p:ph sz="quarter" idx="17"/>
          </p:nvPr>
        </p:nvSpPr>
        <p:spPr>
          <a:xfrm>
            <a:off x="5524500" y="1509824"/>
            <a:ext cx="3162300" cy="4413140"/>
          </a:xfrm>
        </p:spPr>
        <p:txBody>
          <a:bodyPr/>
          <a:lstStyle/>
          <a:p>
            <a:r>
              <a:rPr lang="fr-FR" dirty="0" smtClean="0"/>
              <a:t>Très légère reprise</a:t>
            </a:r>
          </a:p>
          <a:p>
            <a:r>
              <a:rPr lang="fr-FR" dirty="0" smtClean="0"/>
              <a:t>Zone d’emplois difficiles qui ne favorise pas la mutation</a:t>
            </a:r>
          </a:p>
          <a:p>
            <a:r>
              <a:rPr lang="fr-FR" dirty="0" smtClean="0"/>
              <a:t>Des différences entre les arrondissements.</a:t>
            </a:r>
          </a:p>
          <a:p>
            <a:pPr>
              <a:buNone/>
            </a:pPr>
            <a:endParaRPr lang="fr-FR" dirty="0" smtClean="0">
              <a:solidFill>
                <a:srgbClr val="00B050"/>
              </a:solidFill>
            </a:endParaRPr>
          </a:p>
          <a:p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5447" t="10981" r="16545" b="7943"/>
          <a:stretch>
            <a:fillRect/>
          </a:stretch>
        </p:blipFill>
        <p:spPr bwMode="auto">
          <a:xfrm>
            <a:off x="638176" y="1509824"/>
            <a:ext cx="4424312" cy="296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720644" y="6490046"/>
            <a:ext cx="1436624" cy="365125"/>
          </a:xfrm>
        </p:spPr>
        <p:txBody>
          <a:bodyPr/>
          <a:lstStyle/>
          <a:p>
            <a:r>
              <a:rPr lang="fr-FR" dirty="0" smtClean="0"/>
              <a:t>07 octobre2014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92D8AA55-BA97-204D-BE3B-B7B75471027A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 smtClean="0"/>
              <a:t>II – LES ENVIES D’ACHAT : FOCUS PARIS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Focus Paris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5373" t="10981" r="16691" b="6289"/>
          <a:stretch>
            <a:fillRect/>
          </a:stretch>
        </p:blipFill>
        <p:spPr bwMode="auto">
          <a:xfrm>
            <a:off x="944999" y="1509831"/>
            <a:ext cx="4419628" cy="3025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u contenu 26"/>
          <p:cNvSpPr>
            <a:spLocks noGrp="1"/>
          </p:cNvSpPr>
          <p:nvPr>
            <p:ph sz="quarter" idx="17"/>
          </p:nvPr>
        </p:nvSpPr>
        <p:spPr>
          <a:xfrm>
            <a:off x="5524500" y="1509824"/>
            <a:ext cx="3162300" cy="4413140"/>
          </a:xfrm>
        </p:spPr>
        <p:txBody>
          <a:bodyPr/>
          <a:lstStyle/>
          <a:p>
            <a:r>
              <a:rPr lang="fr-FR" dirty="0" smtClean="0"/>
              <a:t>Paris retrouve de l’attrait</a:t>
            </a:r>
          </a:p>
          <a:p>
            <a:r>
              <a:rPr lang="fr-FR" dirty="0" smtClean="0"/>
              <a:t>Augmentation de la demande sur les 2 derniers semestres </a:t>
            </a:r>
          </a:p>
          <a:p>
            <a:r>
              <a:rPr lang="fr-FR" dirty="0" smtClean="0"/>
              <a:t>Un effet des taux bas?</a:t>
            </a:r>
          </a:p>
          <a:p>
            <a:r>
              <a:rPr lang="fr-FR" dirty="0" smtClean="0"/>
              <a:t>Zone d’emplois incontestable</a:t>
            </a:r>
          </a:p>
          <a:p>
            <a:pPr>
              <a:buNone/>
            </a:pPr>
            <a:endParaRPr lang="fr-FR" dirty="0" smtClean="0">
              <a:solidFill>
                <a:srgbClr val="00B050"/>
              </a:solidFill>
            </a:endParaRPr>
          </a:p>
          <a:p>
            <a:endParaRPr lang="fr-FR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720643" y="6490046"/>
            <a:ext cx="1384865" cy="365125"/>
          </a:xfrm>
        </p:spPr>
        <p:txBody>
          <a:bodyPr/>
          <a:lstStyle/>
          <a:p>
            <a:r>
              <a:rPr lang="fr-FR" dirty="0" smtClean="0"/>
              <a:t>07 octobre2014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92D8AA55-BA97-204D-BE3B-B7B75471027A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 smtClean="0"/>
              <a:t>II – LES ENVIES D’ACHAT : FOCUS PARIS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4"/>
          </p:nvPr>
        </p:nvSpPr>
        <p:spPr>
          <a:xfrm>
            <a:off x="1354568" y="803313"/>
            <a:ext cx="7332232" cy="358775"/>
          </a:xfrm>
        </p:spPr>
        <p:txBody>
          <a:bodyPr/>
          <a:lstStyle/>
          <a:p>
            <a:r>
              <a:rPr lang="fr-FR" dirty="0" smtClean="0"/>
              <a:t>Sur une année </a:t>
            </a:r>
            <a:r>
              <a:rPr lang="fr-FR" sz="1600" dirty="0" smtClean="0"/>
              <a:t>(évolution de la demande entre juin 2013 et juin 2014)</a:t>
            </a:r>
            <a:endParaRPr lang="fr-FR" sz="1600" dirty="0"/>
          </a:p>
        </p:txBody>
      </p:sp>
      <p:sp>
        <p:nvSpPr>
          <p:cNvPr id="13" name="ZoneTexte 12"/>
          <p:cNvSpPr txBox="1"/>
          <p:nvPr/>
        </p:nvSpPr>
        <p:spPr>
          <a:xfrm>
            <a:off x="1725049" y="3223844"/>
            <a:ext cx="66198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36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1</a:t>
            </a:r>
            <a:endParaRPr lang="fr-FR" sz="3600" b="1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157771" y="3600445"/>
            <a:ext cx="66198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36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2</a:t>
            </a:r>
            <a:endParaRPr lang="fr-FR" sz="3600" b="1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570940" y="4030211"/>
            <a:ext cx="66198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3600" b="1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3</a:t>
            </a:r>
            <a:endParaRPr lang="fr-FR" sz="3600" b="1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6238" y="1766888"/>
            <a:ext cx="839152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1720643" y="6490046"/>
            <a:ext cx="1355931" cy="365125"/>
          </a:xfrm>
        </p:spPr>
        <p:txBody>
          <a:bodyPr/>
          <a:lstStyle/>
          <a:p>
            <a:r>
              <a:rPr lang="fr-FR" dirty="0" smtClean="0"/>
              <a:t>07 octobre 2014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92D8AA55-BA97-204D-BE3B-B7B75471027A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2" name="Espace réservé du contenu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I – LES TAUX EN 2014, TOUJOURS PLUS BAS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fr-FR" dirty="0" smtClean="0"/>
              <a:t>II – LES ENVIES D’ACHAT : CLASSEMENT DES VILLES</a:t>
            </a:r>
          </a:p>
          <a:p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fr-FR" dirty="0" smtClean="0"/>
              <a:t>III – CONCLUSION</a:t>
            </a:r>
            <a:endParaRPr lang="fr-FR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720644" y="6490046"/>
            <a:ext cx="1436624" cy="365125"/>
          </a:xfrm>
        </p:spPr>
        <p:txBody>
          <a:bodyPr/>
          <a:lstStyle/>
          <a:p>
            <a:r>
              <a:rPr lang="fr-FR" dirty="0" smtClean="0"/>
              <a:t>07 octobre2014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92D8AA55-BA97-204D-BE3B-B7B75471027A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 smtClean="0"/>
              <a:t>CONCLUSION</a:t>
            </a:r>
          </a:p>
          <a:p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4"/>
          </p:nvPr>
        </p:nvSpPr>
        <p:spPr>
          <a:xfrm>
            <a:off x="1354569" y="803313"/>
            <a:ext cx="7542296" cy="358775"/>
          </a:xfrm>
        </p:spPr>
        <p:txBody>
          <a:bodyPr/>
          <a:lstStyle/>
          <a:p>
            <a:r>
              <a:rPr lang="fr-FR" dirty="0" smtClean="0"/>
              <a:t>Des facteurs favorables au dynamisme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fr-FR" dirty="0" smtClean="0"/>
              <a:t>Des conditions de taux de crédit historiquement basses </a:t>
            </a:r>
          </a:p>
          <a:p>
            <a:pPr marL="857250" lvl="1" indent="-457200"/>
            <a:r>
              <a:rPr lang="fr-FR" sz="1800" dirty="0" smtClean="0"/>
              <a:t>et qui peuvent le rester</a:t>
            </a:r>
          </a:p>
          <a:p>
            <a:pPr marL="457200" indent="-457200">
              <a:buFont typeface="+mj-lt"/>
              <a:buAutoNum type="arabicPeriod"/>
            </a:pPr>
            <a:r>
              <a:rPr lang="fr-FR" b="1" dirty="0" smtClean="0"/>
              <a:t>Des conditions d’octroi  stables  </a:t>
            </a:r>
          </a:p>
          <a:p>
            <a:pPr marL="857250" lvl="1" indent="-457200"/>
            <a:r>
              <a:rPr lang="fr-FR" sz="1800" dirty="0" smtClean="0"/>
              <a:t>Avec des efforts sur les produits destinés aux primo-accédants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 smtClean="0"/>
              <a:t>Mais un minimum d’apport toujours nécessaire</a:t>
            </a:r>
          </a:p>
          <a:p>
            <a:pPr marL="895350" lvl="1" indent="-495300"/>
            <a:r>
              <a:rPr lang="fr-FR" sz="1800" dirty="0" smtClean="0"/>
              <a:t>Qui peut s’avérer bloquant pour les jeunes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 smtClean="0"/>
              <a:t>Des opportunités exceptionnelles pour les détenteurs d’un ancien crédit</a:t>
            </a:r>
          </a:p>
          <a:p>
            <a:pPr marL="896938" lvl="1" indent="-315913"/>
            <a:r>
              <a:rPr lang="fr-FR" sz="1800" dirty="0" smtClean="0"/>
              <a:t>Qui booste les volumes bancaires</a:t>
            </a:r>
            <a:endParaRPr lang="fr-FR" dirty="0" smtClean="0"/>
          </a:p>
          <a:p>
            <a:pPr>
              <a:buNone/>
            </a:pPr>
            <a:r>
              <a:rPr lang="fr-FR" dirty="0" smtClean="0"/>
              <a:t>5.     Des prix relativement stables mais</a:t>
            </a:r>
          </a:p>
          <a:p>
            <a:pPr marL="895350" lvl="1" indent="-438150"/>
            <a:r>
              <a:rPr lang="fr-FR" sz="1800" dirty="0" smtClean="0"/>
              <a:t>Fortes disparités selon les qualités du bien et sa localisation</a:t>
            </a:r>
          </a:p>
          <a:p>
            <a:pPr>
              <a:buNone/>
            </a:pPr>
            <a:r>
              <a:rPr lang="fr-FR" dirty="0" smtClean="0"/>
              <a:t>6.     Des attractivités fortement différenciées selon les villes</a:t>
            </a:r>
          </a:p>
          <a:p>
            <a:pPr marL="895350" lvl="1" indent="-438150">
              <a:buNone/>
            </a:pPr>
            <a:endParaRPr lang="fr-FR" sz="1800" dirty="0" smtClean="0"/>
          </a:p>
        </p:txBody>
      </p:sp>
      <p:pic>
        <p:nvPicPr>
          <p:cNvPr id="14" name="Picture 2" descr="C:\Users\craynaud.MTX\AppData\Local\Microsoft\Windows\Temporary Internet Files\Content.IE5\H04K8OSY\MC900346857[1]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078" y="2299392"/>
            <a:ext cx="338166" cy="566111"/>
          </a:xfrm>
          <a:prstGeom prst="rect">
            <a:avLst/>
          </a:prstGeom>
          <a:noFill/>
        </p:spPr>
      </p:pic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244475" y="3022600"/>
            <a:ext cx="338138" cy="565150"/>
            <a:chOff x="154" y="1904"/>
            <a:chExt cx="213" cy="356"/>
          </a:xfrm>
        </p:grpSpPr>
        <p:sp>
          <p:nvSpPr>
            <p:cNvPr id="3584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54" y="1904"/>
              <a:ext cx="213" cy="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845" name="Freeform 5"/>
            <p:cNvSpPr>
              <a:spLocks/>
            </p:cNvSpPr>
            <p:nvPr/>
          </p:nvSpPr>
          <p:spPr bwMode="auto">
            <a:xfrm>
              <a:off x="225" y="1904"/>
              <a:ext cx="142" cy="356"/>
            </a:xfrm>
            <a:custGeom>
              <a:avLst/>
              <a:gdLst/>
              <a:ahLst/>
              <a:cxnLst>
                <a:cxn ang="0">
                  <a:pos x="53" y="0"/>
                </a:cxn>
                <a:cxn ang="0">
                  <a:pos x="374" y="0"/>
                </a:cxn>
                <a:cxn ang="0">
                  <a:pos x="384" y="1"/>
                </a:cxn>
                <a:cxn ang="0">
                  <a:pos x="394" y="4"/>
                </a:cxn>
                <a:cxn ang="0">
                  <a:pos x="403" y="9"/>
                </a:cxn>
                <a:cxn ang="0">
                  <a:pos x="412" y="15"/>
                </a:cxn>
                <a:cxn ang="0">
                  <a:pos x="418" y="24"/>
                </a:cxn>
                <a:cxn ang="0">
                  <a:pos x="423" y="33"/>
                </a:cxn>
                <a:cxn ang="0">
                  <a:pos x="426" y="42"/>
                </a:cxn>
                <a:cxn ang="0">
                  <a:pos x="427" y="53"/>
                </a:cxn>
                <a:cxn ang="0">
                  <a:pos x="427" y="1015"/>
                </a:cxn>
                <a:cxn ang="0">
                  <a:pos x="426" y="1026"/>
                </a:cxn>
                <a:cxn ang="0">
                  <a:pos x="423" y="1035"/>
                </a:cxn>
                <a:cxn ang="0">
                  <a:pos x="418" y="1044"/>
                </a:cxn>
                <a:cxn ang="0">
                  <a:pos x="412" y="1053"/>
                </a:cxn>
                <a:cxn ang="0">
                  <a:pos x="403" y="1059"/>
                </a:cxn>
                <a:cxn ang="0">
                  <a:pos x="394" y="1064"/>
                </a:cxn>
                <a:cxn ang="0">
                  <a:pos x="384" y="1067"/>
                </a:cxn>
                <a:cxn ang="0">
                  <a:pos x="374" y="1068"/>
                </a:cxn>
                <a:cxn ang="0">
                  <a:pos x="53" y="1068"/>
                </a:cxn>
                <a:cxn ang="0">
                  <a:pos x="42" y="1067"/>
                </a:cxn>
                <a:cxn ang="0">
                  <a:pos x="32" y="1064"/>
                </a:cxn>
                <a:cxn ang="0">
                  <a:pos x="24" y="1059"/>
                </a:cxn>
                <a:cxn ang="0">
                  <a:pos x="15" y="1053"/>
                </a:cxn>
                <a:cxn ang="0">
                  <a:pos x="8" y="1044"/>
                </a:cxn>
                <a:cxn ang="0">
                  <a:pos x="4" y="1035"/>
                </a:cxn>
                <a:cxn ang="0">
                  <a:pos x="1" y="1026"/>
                </a:cxn>
                <a:cxn ang="0">
                  <a:pos x="0" y="1015"/>
                </a:cxn>
                <a:cxn ang="0">
                  <a:pos x="0" y="53"/>
                </a:cxn>
                <a:cxn ang="0">
                  <a:pos x="1" y="42"/>
                </a:cxn>
                <a:cxn ang="0">
                  <a:pos x="4" y="33"/>
                </a:cxn>
                <a:cxn ang="0">
                  <a:pos x="8" y="24"/>
                </a:cxn>
                <a:cxn ang="0">
                  <a:pos x="15" y="15"/>
                </a:cxn>
                <a:cxn ang="0">
                  <a:pos x="24" y="9"/>
                </a:cxn>
                <a:cxn ang="0">
                  <a:pos x="32" y="4"/>
                </a:cxn>
                <a:cxn ang="0">
                  <a:pos x="42" y="1"/>
                </a:cxn>
                <a:cxn ang="0">
                  <a:pos x="53" y="0"/>
                </a:cxn>
                <a:cxn ang="0">
                  <a:pos x="53" y="0"/>
                </a:cxn>
              </a:cxnLst>
              <a:rect l="0" t="0" r="r" b="b"/>
              <a:pathLst>
                <a:path w="427" h="1068">
                  <a:moveTo>
                    <a:pt x="53" y="0"/>
                  </a:moveTo>
                  <a:lnTo>
                    <a:pt x="374" y="0"/>
                  </a:lnTo>
                  <a:lnTo>
                    <a:pt x="384" y="1"/>
                  </a:lnTo>
                  <a:lnTo>
                    <a:pt x="394" y="4"/>
                  </a:lnTo>
                  <a:lnTo>
                    <a:pt x="403" y="9"/>
                  </a:lnTo>
                  <a:lnTo>
                    <a:pt x="412" y="15"/>
                  </a:lnTo>
                  <a:lnTo>
                    <a:pt x="418" y="24"/>
                  </a:lnTo>
                  <a:lnTo>
                    <a:pt x="423" y="33"/>
                  </a:lnTo>
                  <a:lnTo>
                    <a:pt x="426" y="42"/>
                  </a:lnTo>
                  <a:lnTo>
                    <a:pt x="427" y="53"/>
                  </a:lnTo>
                  <a:lnTo>
                    <a:pt x="427" y="1015"/>
                  </a:lnTo>
                  <a:lnTo>
                    <a:pt x="426" y="1026"/>
                  </a:lnTo>
                  <a:lnTo>
                    <a:pt x="423" y="1035"/>
                  </a:lnTo>
                  <a:lnTo>
                    <a:pt x="418" y="1044"/>
                  </a:lnTo>
                  <a:lnTo>
                    <a:pt x="412" y="1053"/>
                  </a:lnTo>
                  <a:lnTo>
                    <a:pt x="403" y="1059"/>
                  </a:lnTo>
                  <a:lnTo>
                    <a:pt x="394" y="1064"/>
                  </a:lnTo>
                  <a:lnTo>
                    <a:pt x="384" y="1067"/>
                  </a:lnTo>
                  <a:lnTo>
                    <a:pt x="374" y="1068"/>
                  </a:lnTo>
                  <a:lnTo>
                    <a:pt x="53" y="1068"/>
                  </a:lnTo>
                  <a:lnTo>
                    <a:pt x="42" y="1067"/>
                  </a:lnTo>
                  <a:lnTo>
                    <a:pt x="32" y="1064"/>
                  </a:lnTo>
                  <a:lnTo>
                    <a:pt x="24" y="1059"/>
                  </a:lnTo>
                  <a:lnTo>
                    <a:pt x="15" y="1053"/>
                  </a:lnTo>
                  <a:lnTo>
                    <a:pt x="8" y="1044"/>
                  </a:lnTo>
                  <a:lnTo>
                    <a:pt x="4" y="1035"/>
                  </a:lnTo>
                  <a:lnTo>
                    <a:pt x="1" y="1026"/>
                  </a:lnTo>
                  <a:lnTo>
                    <a:pt x="0" y="1015"/>
                  </a:lnTo>
                  <a:lnTo>
                    <a:pt x="0" y="53"/>
                  </a:lnTo>
                  <a:lnTo>
                    <a:pt x="1" y="42"/>
                  </a:lnTo>
                  <a:lnTo>
                    <a:pt x="4" y="33"/>
                  </a:lnTo>
                  <a:lnTo>
                    <a:pt x="8" y="24"/>
                  </a:lnTo>
                  <a:lnTo>
                    <a:pt x="15" y="15"/>
                  </a:lnTo>
                  <a:lnTo>
                    <a:pt x="24" y="9"/>
                  </a:lnTo>
                  <a:lnTo>
                    <a:pt x="32" y="4"/>
                  </a:lnTo>
                  <a:lnTo>
                    <a:pt x="42" y="1"/>
                  </a:lnTo>
                  <a:lnTo>
                    <a:pt x="53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496B4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846" name="Freeform 6"/>
            <p:cNvSpPr>
              <a:spLocks/>
            </p:cNvSpPr>
            <p:nvPr/>
          </p:nvSpPr>
          <p:spPr bwMode="auto">
            <a:xfrm>
              <a:off x="154" y="2038"/>
              <a:ext cx="71" cy="60"/>
            </a:xfrm>
            <a:custGeom>
              <a:avLst/>
              <a:gdLst/>
              <a:ahLst/>
              <a:cxnLst>
                <a:cxn ang="0">
                  <a:pos x="213" y="0"/>
                </a:cxn>
                <a:cxn ang="0">
                  <a:pos x="0" y="0"/>
                </a:cxn>
                <a:cxn ang="0">
                  <a:pos x="4" y="30"/>
                </a:cxn>
                <a:cxn ang="0">
                  <a:pos x="5" y="31"/>
                </a:cxn>
                <a:cxn ang="0">
                  <a:pos x="11" y="37"/>
                </a:cxn>
                <a:cxn ang="0">
                  <a:pos x="17" y="43"/>
                </a:cxn>
                <a:cxn ang="0">
                  <a:pos x="27" y="53"/>
                </a:cxn>
                <a:cxn ang="0">
                  <a:pos x="38" y="64"/>
                </a:cxn>
                <a:cxn ang="0">
                  <a:pos x="51" y="76"/>
                </a:cxn>
                <a:cxn ang="0">
                  <a:pos x="67" y="89"/>
                </a:cxn>
                <a:cxn ang="0">
                  <a:pos x="82" y="103"/>
                </a:cxn>
                <a:cxn ang="0">
                  <a:pos x="98" y="116"/>
                </a:cxn>
                <a:cxn ang="0">
                  <a:pos x="116" y="130"/>
                </a:cxn>
                <a:cxn ang="0">
                  <a:pos x="133" y="142"/>
                </a:cxn>
                <a:cxn ang="0">
                  <a:pos x="150" y="154"/>
                </a:cxn>
                <a:cxn ang="0">
                  <a:pos x="167" y="164"/>
                </a:cxn>
                <a:cxn ang="0">
                  <a:pos x="183" y="172"/>
                </a:cxn>
                <a:cxn ang="0">
                  <a:pos x="198" y="177"/>
                </a:cxn>
                <a:cxn ang="0">
                  <a:pos x="213" y="180"/>
                </a:cxn>
                <a:cxn ang="0">
                  <a:pos x="214" y="137"/>
                </a:cxn>
                <a:cxn ang="0">
                  <a:pos x="214" y="76"/>
                </a:cxn>
                <a:cxn ang="0">
                  <a:pos x="213" y="22"/>
                </a:cxn>
                <a:cxn ang="0">
                  <a:pos x="213" y="0"/>
                </a:cxn>
              </a:cxnLst>
              <a:rect l="0" t="0" r="r" b="b"/>
              <a:pathLst>
                <a:path w="214" h="180">
                  <a:moveTo>
                    <a:pt x="213" y="0"/>
                  </a:moveTo>
                  <a:lnTo>
                    <a:pt x="0" y="0"/>
                  </a:lnTo>
                  <a:lnTo>
                    <a:pt x="4" y="30"/>
                  </a:lnTo>
                  <a:lnTo>
                    <a:pt x="5" y="31"/>
                  </a:lnTo>
                  <a:lnTo>
                    <a:pt x="11" y="37"/>
                  </a:lnTo>
                  <a:lnTo>
                    <a:pt x="17" y="43"/>
                  </a:lnTo>
                  <a:lnTo>
                    <a:pt x="27" y="53"/>
                  </a:lnTo>
                  <a:lnTo>
                    <a:pt x="38" y="64"/>
                  </a:lnTo>
                  <a:lnTo>
                    <a:pt x="51" y="76"/>
                  </a:lnTo>
                  <a:lnTo>
                    <a:pt x="67" y="89"/>
                  </a:lnTo>
                  <a:lnTo>
                    <a:pt x="82" y="103"/>
                  </a:lnTo>
                  <a:lnTo>
                    <a:pt x="98" y="116"/>
                  </a:lnTo>
                  <a:lnTo>
                    <a:pt x="116" y="130"/>
                  </a:lnTo>
                  <a:lnTo>
                    <a:pt x="133" y="142"/>
                  </a:lnTo>
                  <a:lnTo>
                    <a:pt x="150" y="154"/>
                  </a:lnTo>
                  <a:lnTo>
                    <a:pt x="167" y="164"/>
                  </a:lnTo>
                  <a:lnTo>
                    <a:pt x="183" y="172"/>
                  </a:lnTo>
                  <a:lnTo>
                    <a:pt x="198" y="177"/>
                  </a:lnTo>
                  <a:lnTo>
                    <a:pt x="213" y="180"/>
                  </a:lnTo>
                  <a:lnTo>
                    <a:pt x="214" y="137"/>
                  </a:lnTo>
                  <a:lnTo>
                    <a:pt x="214" y="76"/>
                  </a:lnTo>
                  <a:lnTo>
                    <a:pt x="213" y="22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496B4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847" name="Freeform 7"/>
            <p:cNvSpPr>
              <a:spLocks/>
            </p:cNvSpPr>
            <p:nvPr/>
          </p:nvSpPr>
          <p:spPr bwMode="auto">
            <a:xfrm>
              <a:off x="154" y="2149"/>
              <a:ext cx="71" cy="60"/>
            </a:xfrm>
            <a:custGeom>
              <a:avLst/>
              <a:gdLst/>
              <a:ahLst/>
              <a:cxnLst>
                <a:cxn ang="0">
                  <a:pos x="213" y="0"/>
                </a:cxn>
                <a:cxn ang="0">
                  <a:pos x="0" y="0"/>
                </a:cxn>
                <a:cxn ang="0">
                  <a:pos x="4" y="30"/>
                </a:cxn>
                <a:cxn ang="0">
                  <a:pos x="5" y="31"/>
                </a:cxn>
                <a:cxn ang="0">
                  <a:pos x="11" y="37"/>
                </a:cxn>
                <a:cxn ang="0">
                  <a:pos x="17" y="43"/>
                </a:cxn>
                <a:cxn ang="0">
                  <a:pos x="27" y="53"/>
                </a:cxn>
                <a:cxn ang="0">
                  <a:pos x="38" y="64"/>
                </a:cxn>
                <a:cxn ang="0">
                  <a:pos x="51" y="76"/>
                </a:cxn>
                <a:cxn ang="0">
                  <a:pos x="67" y="89"/>
                </a:cxn>
                <a:cxn ang="0">
                  <a:pos x="82" y="103"/>
                </a:cxn>
                <a:cxn ang="0">
                  <a:pos x="98" y="116"/>
                </a:cxn>
                <a:cxn ang="0">
                  <a:pos x="116" y="131"/>
                </a:cxn>
                <a:cxn ang="0">
                  <a:pos x="133" y="142"/>
                </a:cxn>
                <a:cxn ang="0">
                  <a:pos x="150" y="154"/>
                </a:cxn>
                <a:cxn ang="0">
                  <a:pos x="167" y="164"/>
                </a:cxn>
                <a:cxn ang="0">
                  <a:pos x="183" y="172"/>
                </a:cxn>
                <a:cxn ang="0">
                  <a:pos x="198" y="177"/>
                </a:cxn>
                <a:cxn ang="0">
                  <a:pos x="213" y="181"/>
                </a:cxn>
                <a:cxn ang="0">
                  <a:pos x="214" y="137"/>
                </a:cxn>
                <a:cxn ang="0">
                  <a:pos x="214" y="76"/>
                </a:cxn>
                <a:cxn ang="0">
                  <a:pos x="213" y="23"/>
                </a:cxn>
                <a:cxn ang="0">
                  <a:pos x="213" y="0"/>
                </a:cxn>
              </a:cxnLst>
              <a:rect l="0" t="0" r="r" b="b"/>
              <a:pathLst>
                <a:path w="214" h="181">
                  <a:moveTo>
                    <a:pt x="213" y="0"/>
                  </a:moveTo>
                  <a:lnTo>
                    <a:pt x="0" y="0"/>
                  </a:lnTo>
                  <a:lnTo>
                    <a:pt x="4" y="30"/>
                  </a:lnTo>
                  <a:lnTo>
                    <a:pt x="5" y="31"/>
                  </a:lnTo>
                  <a:lnTo>
                    <a:pt x="11" y="37"/>
                  </a:lnTo>
                  <a:lnTo>
                    <a:pt x="17" y="43"/>
                  </a:lnTo>
                  <a:lnTo>
                    <a:pt x="27" y="53"/>
                  </a:lnTo>
                  <a:lnTo>
                    <a:pt x="38" y="64"/>
                  </a:lnTo>
                  <a:lnTo>
                    <a:pt x="51" y="76"/>
                  </a:lnTo>
                  <a:lnTo>
                    <a:pt x="67" y="89"/>
                  </a:lnTo>
                  <a:lnTo>
                    <a:pt x="82" y="103"/>
                  </a:lnTo>
                  <a:lnTo>
                    <a:pt x="98" y="116"/>
                  </a:lnTo>
                  <a:lnTo>
                    <a:pt x="116" y="131"/>
                  </a:lnTo>
                  <a:lnTo>
                    <a:pt x="133" y="142"/>
                  </a:lnTo>
                  <a:lnTo>
                    <a:pt x="150" y="154"/>
                  </a:lnTo>
                  <a:lnTo>
                    <a:pt x="167" y="164"/>
                  </a:lnTo>
                  <a:lnTo>
                    <a:pt x="183" y="172"/>
                  </a:lnTo>
                  <a:lnTo>
                    <a:pt x="198" y="177"/>
                  </a:lnTo>
                  <a:lnTo>
                    <a:pt x="213" y="181"/>
                  </a:lnTo>
                  <a:lnTo>
                    <a:pt x="214" y="137"/>
                  </a:lnTo>
                  <a:lnTo>
                    <a:pt x="214" y="76"/>
                  </a:lnTo>
                  <a:lnTo>
                    <a:pt x="213" y="23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496B4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848" name="Freeform 8"/>
            <p:cNvSpPr>
              <a:spLocks/>
            </p:cNvSpPr>
            <p:nvPr/>
          </p:nvSpPr>
          <p:spPr bwMode="auto">
            <a:xfrm>
              <a:off x="254" y="1928"/>
              <a:ext cx="84" cy="83"/>
            </a:xfrm>
            <a:custGeom>
              <a:avLst/>
              <a:gdLst/>
              <a:ahLst/>
              <a:cxnLst>
                <a:cxn ang="0">
                  <a:pos x="0" y="125"/>
                </a:cxn>
                <a:cxn ang="0">
                  <a:pos x="2" y="100"/>
                </a:cxn>
                <a:cxn ang="0">
                  <a:pos x="10" y="76"/>
                </a:cxn>
                <a:cxn ang="0">
                  <a:pos x="22" y="55"/>
                </a:cxn>
                <a:cxn ang="0">
                  <a:pos x="37" y="37"/>
                </a:cxn>
                <a:cxn ang="0">
                  <a:pos x="54" y="22"/>
                </a:cxn>
                <a:cxn ang="0">
                  <a:pos x="76" y="10"/>
                </a:cxn>
                <a:cxn ang="0">
                  <a:pos x="100" y="2"/>
                </a:cxn>
                <a:cxn ang="0">
                  <a:pos x="125" y="0"/>
                </a:cxn>
                <a:cxn ang="0">
                  <a:pos x="150" y="2"/>
                </a:cxn>
                <a:cxn ang="0">
                  <a:pos x="174" y="10"/>
                </a:cxn>
                <a:cxn ang="0">
                  <a:pos x="196" y="22"/>
                </a:cxn>
                <a:cxn ang="0">
                  <a:pos x="215" y="37"/>
                </a:cxn>
                <a:cxn ang="0">
                  <a:pos x="229" y="55"/>
                </a:cxn>
                <a:cxn ang="0">
                  <a:pos x="241" y="76"/>
                </a:cxn>
                <a:cxn ang="0">
                  <a:pos x="248" y="100"/>
                </a:cxn>
                <a:cxn ang="0">
                  <a:pos x="251" y="125"/>
                </a:cxn>
                <a:cxn ang="0">
                  <a:pos x="248" y="150"/>
                </a:cxn>
                <a:cxn ang="0">
                  <a:pos x="241" y="174"/>
                </a:cxn>
                <a:cxn ang="0">
                  <a:pos x="229" y="196"/>
                </a:cxn>
                <a:cxn ang="0">
                  <a:pos x="215" y="213"/>
                </a:cxn>
                <a:cxn ang="0">
                  <a:pos x="196" y="228"/>
                </a:cxn>
                <a:cxn ang="0">
                  <a:pos x="174" y="240"/>
                </a:cxn>
                <a:cxn ang="0">
                  <a:pos x="150" y="248"/>
                </a:cxn>
                <a:cxn ang="0">
                  <a:pos x="125" y="250"/>
                </a:cxn>
                <a:cxn ang="0">
                  <a:pos x="100" y="248"/>
                </a:cxn>
                <a:cxn ang="0">
                  <a:pos x="76" y="240"/>
                </a:cxn>
                <a:cxn ang="0">
                  <a:pos x="54" y="228"/>
                </a:cxn>
                <a:cxn ang="0">
                  <a:pos x="37" y="213"/>
                </a:cxn>
                <a:cxn ang="0">
                  <a:pos x="22" y="196"/>
                </a:cxn>
                <a:cxn ang="0">
                  <a:pos x="10" y="174"/>
                </a:cxn>
                <a:cxn ang="0">
                  <a:pos x="2" y="150"/>
                </a:cxn>
                <a:cxn ang="0">
                  <a:pos x="0" y="125"/>
                </a:cxn>
              </a:cxnLst>
              <a:rect l="0" t="0" r="r" b="b"/>
              <a:pathLst>
                <a:path w="251" h="250">
                  <a:moveTo>
                    <a:pt x="0" y="125"/>
                  </a:moveTo>
                  <a:lnTo>
                    <a:pt x="2" y="100"/>
                  </a:lnTo>
                  <a:lnTo>
                    <a:pt x="10" y="76"/>
                  </a:lnTo>
                  <a:lnTo>
                    <a:pt x="22" y="55"/>
                  </a:lnTo>
                  <a:lnTo>
                    <a:pt x="37" y="37"/>
                  </a:lnTo>
                  <a:lnTo>
                    <a:pt x="54" y="22"/>
                  </a:lnTo>
                  <a:lnTo>
                    <a:pt x="76" y="10"/>
                  </a:lnTo>
                  <a:lnTo>
                    <a:pt x="100" y="2"/>
                  </a:lnTo>
                  <a:lnTo>
                    <a:pt x="125" y="0"/>
                  </a:lnTo>
                  <a:lnTo>
                    <a:pt x="150" y="2"/>
                  </a:lnTo>
                  <a:lnTo>
                    <a:pt x="174" y="10"/>
                  </a:lnTo>
                  <a:lnTo>
                    <a:pt x="196" y="22"/>
                  </a:lnTo>
                  <a:lnTo>
                    <a:pt x="215" y="37"/>
                  </a:lnTo>
                  <a:lnTo>
                    <a:pt x="229" y="55"/>
                  </a:lnTo>
                  <a:lnTo>
                    <a:pt x="241" y="76"/>
                  </a:lnTo>
                  <a:lnTo>
                    <a:pt x="248" y="100"/>
                  </a:lnTo>
                  <a:lnTo>
                    <a:pt x="251" y="125"/>
                  </a:lnTo>
                  <a:lnTo>
                    <a:pt x="248" y="150"/>
                  </a:lnTo>
                  <a:lnTo>
                    <a:pt x="241" y="174"/>
                  </a:lnTo>
                  <a:lnTo>
                    <a:pt x="229" y="196"/>
                  </a:lnTo>
                  <a:lnTo>
                    <a:pt x="215" y="213"/>
                  </a:lnTo>
                  <a:lnTo>
                    <a:pt x="196" y="228"/>
                  </a:lnTo>
                  <a:lnTo>
                    <a:pt x="174" y="240"/>
                  </a:lnTo>
                  <a:lnTo>
                    <a:pt x="150" y="248"/>
                  </a:lnTo>
                  <a:lnTo>
                    <a:pt x="125" y="250"/>
                  </a:lnTo>
                  <a:lnTo>
                    <a:pt x="100" y="248"/>
                  </a:lnTo>
                  <a:lnTo>
                    <a:pt x="76" y="240"/>
                  </a:lnTo>
                  <a:lnTo>
                    <a:pt x="54" y="228"/>
                  </a:lnTo>
                  <a:lnTo>
                    <a:pt x="37" y="213"/>
                  </a:lnTo>
                  <a:lnTo>
                    <a:pt x="22" y="196"/>
                  </a:lnTo>
                  <a:lnTo>
                    <a:pt x="10" y="174"/>
                  </a:lnTo>
                  <a:lnTo>
                    <a:pt x="2" y="150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849" name="Freeform 9"/>
            <p:cNvSpPr>
              <a:spLocks/>
            </p:cNvSpPr>
            <p:nvPr/>
          </p:nvSpPr>
          <p:spPr bwMode="auto">
            <a:xfrm>
              <a:off x="249" y="1921"/>
              <a:ext cx="93" cy="38"/>
            </a:xfrm>
            <a:custGeom>
              <a:avLst/>
              <a:gdLst/>
              <a:ahLst/>
              <a:cxnLst>
                <a:cxn ang="0">
                  <a:pos x="37" y="108"/>
                </a:cxn>
                <a:cxn ang="0">
                  <a:pos x="43" y="93"/>
                </a:cxn>
                <a:cxn ang="0">
                  <a:pos x="53" y="79"/>
                </a:cxn>
                <a:cxn ang="0">
                  <a:pos x="64" y="67"/>
                </a:cxn>
                <a:cxn ang="0">
                  <a:pos x="76" y="56"/>
                </a:cxn>
                <a:cxn ang="0">
                  <a:pos x="90" y="47"/>
                </a:cxn>
                <a:cxn ang="0">
                  <a:pos x="106" y="40"/>
                </a:cxn>
                <a:cxn ang="0">
                  <a:pos x="123" y="36"/>
                </a:cxn>
                <a:cxn ang="0">
                  <a:pos x="140" y="35"/>
                </a:cxn>
                <a:cxn ang="0">
                  <a:pos x="158" y="36"/>
                </a:cxn>
                <a:cxn ang="0">
                  <a:pos x="174" y="40"/>
                </a:cxn>
                <a:cxn ang="0">
                  <a:pos x="190" y="47"/>
                </a:cxn>
                <a:cxn ang="0">
                  <a:pos x="205" y="56"/>
                </a:cxn>
                <a:cxn ang="0">
                  <a:pos x="217" y="67"/>
                </a:cxn>
                <a:cxn ang="0">
                  <a:pos x="228" y="79"/>
                </a:cxn>
                <a:cxn ang="0">
                  <a:pos x="237" y="93"/>
                </a:cxn>
                <a:cxn ang="0">
                  <a:pos x="244" y="108"/>
                </a:cxn>
                <a:cxn ang="0">
                  <a:pos x="251" y="108"/>
                </a:cxn>
                <a:cxn ang="0">
                  <a:pos x="259" y="108"/>
                </a:cxn>
                <a:cxn ang="0">
                  <a:pos x="265" y="108"/>
                </a:cxn>
                <a:cxn ang="0">
                  <a:pos x="270" y="108"/>
                </a:cxn>
                <a:cxn ang="0">
                  <a:pos x="274" y="108"/>
                </a:cxn>
                <a:cxn ang="0">
                  <a:pos x="278" y="108"/>
                </a:cxn>
                <a:cxn ang="0">
                  <a:pos x="279" y="108"/>
                </a:cxn>
                <a:cxn ang="0">
                  <a:pos x="280" y="108"/>
                </a:cxn>
                <a:cxn ang="0">
                  <a:pos x="278" y="99"/>
                </a:cxn>
                <a:cxn ang="0">
                  <a:pos x="275" y="92"/>
                </a:cxn>
                <a:cxn ang="0">
                  <a:pos x="272" y="83"/>
                </a:cxn>
                <a:cxn ang="0">
                  <a:pos x="268" y="75"/>
                </a:cxn>
                <a:cxn ang="0">
                  <a:pos x="257" y="59"/>
                </a:cxn>
                <a:cxn ang="0">
                  <a:pos x="245" y="45"/>
                </a:cxn>
                <a:cxn ang="0">
                  <a:pos x="231" y="32"/>
                </a:cxn>
                <a:cxn ang="0">
                  <a:pos x="216" y="21"/>
                </a:cxn>
                <a:cxn ang="0">
                  <a:pos x="198" y="12"/>
                </a:cxn>
                <a:cxn ang="0">
                  <a:pos x="180" y="6"/>
                </a:cxn>
                <a:cxn ang="0">
                  <a:pos x="160" y="1"/>
                </a:cxn>
                <a:cxn ang="0">
                  <a:pos x="140" y="0"/>
                </a:cxn>
                <a:cxn ang="0">
                  <a:pos x="121" y="1"/>
                </a:cxn>
                <a:cxn ang="0">
                  <a:pos x="101" y="6"/>
                </a:cxn>
                <a:cxn ang="0">
                  <a:pos x="82" y="12"/>
                </a:cxn>
                <a:cxn ang="0">
                  <a:pos x="66" y="21"/>
                </a:cxn>
                <a:cxn ang="0">
                  <a:pos x="51" y="31"/>
                </a:cxn>
                <a:cxn ang="0">
                  <a:pos x="37" y="44"/>
                </a:cxn>
                <a:cxn ang="0">
                  <a:pos x="25" y="58"/>
                </a:cxn>
                <a:cxn ang="0">
                  <a:pos x="14" y="74"/>
                </a:cxn>
                <a:cxn ang="0">
                  <a:pos x="9" y="83"/>
                </a:cxn>
                <a:cxn ang="0">
                  <a:pos x="5" y="91"/>
                </a:cxn>
                <a:cxn ang="0">
                  <a:pos x="2" y="99"/>
                </a:cxn>
                <a:cxn ang="0">
                  <a:pos x="0" y="108"/>
                </a:cxn>
                <a:cxn ang="0">
                  <a:pos x="1" y="108"/>
                </a:cxn>
                <a:cxn ang="0">
                  <a:pos x="4" y="110"/>
                </a:cxn>
                <a:cxn ang="0">
                  <a:pos x="9" y="111"/>
                </a:cxn>
                <a:cxn ang="0">
                  <a:pos x="15" y="112"/>
                </a:cxn>
                <a:cxn ang="0">
                  <a:pos x="23" y="113"/>
                </a:cxn>
                <a:cxn ang="0">
                  <a:pos x="28" y="113"/>
                </a:cxn>
                <a:cxn ang="0">
                  <a:pos x="33" y="111"/>
                </a:cxn>
                <a:cxn ang="0">
                  <a:pos x="37" y="108"/>
                </a:cxn>
              </a:cxnLst>
              <a:rect l="0" t="0" r="r" b="b"/>
              <a:pathLst>
                <a:path w="280" h="113">
                  <a:moveTo>
                    <a:pt x="37" y="108"/>
                  </a:moveTo>
                  <a:lnTo>
                    <a:pt x="43" y="93"/>
                  </a:lnTo>
                  <a:lnTo>
                    <a:pt x="53" y="79"/>
                  </a:lnTo>
                  <a:lnTo>
                    <a:pt x="64" y="67"/>
                  </a:lnTo>
                  <a:lnTo>
                    <a:pt x="76" y="56"/>
                  </a:lnTo>
                  <a:lnTo>
                    <a:pt x="90" y="47"/>
                  </a:lnTo>
                  <a:lnTo>
                    <a:pt x="106" y="40"/>
                  </a:lnTo>
                  <a:lnTo>
                    <a:pt x="123" y="36"/>
                  </a:lnTo>
                  <a:lnTo>
                    <a:pt x="140" y="35"/>
                  </a:lnTo>
                  <a:lnTo>
                    <a:pt x="158" y="36"/>
                  </a:lnTo>
                  <a:lnTo>
                    <a:pt x="174" y="40"/>
                  </a:lnTo>
                  <a:lnTo>
                    <a:pt x="190" y="47"/>
                  </a:lnTo>
                  <a:lnTo>
                    <a:pt x="205" y="56"/>
                  </a:lnTo>
                  <a:lnTo>
                    <a:pt x="217" y="67"/>
                  </a:lnTo>
                  <a:lnTo>
                    <a:pt x="228" y="79"/>
                  </a:lnTo>
                  <a:lnTo>
                    <a:pt x="237" y="93"/>
                  </a:lnTo>
                  <a:lnTo>
                    <a:pt x="244" y="108"/>
                  </a:lnTo>
                  <a:lnTo>
                    <a:pt x="251" y="108"/>
                  </a:lnTo>
                  <a:lnTo>
                    <a:pt x="259" y="108"/>
                  </a:lnTo>
                  <a:lnTo>
                    <a:pt x="265" y="108"/>
                  </a:lnTo>
                  <a:lnTo>
                    <a:pt x="270" y="108"/>
                  </a:lnTo>
                  <a:lnTo>
                    <a:pt x="274" y="108"/>
                  </a:lnTo>
                  <a:lnTo>
                    <a:pt x="278" y="108"/>
                  </a:lnTo>
                  <a:lnTo>
                    <a:pt x="279" y="108"/>
                  </a:lnTo>
                  <a:lnTo>
                    <a:pt x="280" y="108"/>
                  </a:lnTo>
                  <a:lnTo>
                    <a:pt x="278" y="99"/>
                  </a:lnTo>
                  <a:lnTo>
                    <a:pt x="275" y="92"/>
                  </a:lnTo>
                  <a:lnTo>
                    <a:pt x="272" y="83"/>
                  </a:lnTo>
                  <a:lnTo>
                    <a:pt x="268" y="75"/>
                  </a:lnTo>
                  <a:lnTo>
                    <a:pt x="257" y="59"/>
                  </a:lnTo>
                  <a:lnTo>
                    <a:pt x="245" y="45"/>
                  </a:lnTo>
                  <a:lnTo>
                    <a:pt x="231" y="32"/>
                  </a:lnTo>
                  <a:lnTo>
                    <a:pt x="216" y="21"/>
                  </a:lnTo>
                  <a:lnTo>
                    <a:pt x="198" y="12"/>
                  </a:lnTo>
                  <a:lnTo>
                    <a:pt x="180" y="6"/>
                  </a:lnTo>
                  <a:lnTo>
                    <a:pt x="160" y="1"/>
                  </a:lnTo>
                  <a:lnTo>
                    <a:pt x="140" y="0"/>
                  </a:lnTo>
                  <a:lnTo>
                    <a:pt x="121" y="1"/>
                  </a:lnTo>
                  <a:lnTo>
                    <a:pt x="101" y="6"/>
                  </a:lnTo>
                  <a:lnTo>
                    <a:pt x="82" y="12"/>
                  </a:lnTo>
                  <a:lnTo>
                    <a:pt x="66" y="21"/>
                  </a:lnTo>
                  <a:lnTo>
                    <a:pt x="51" y="31"/>
                  </a:lnTo>
                  <a:lnTo>
                    <a:pt x="37" y="44"/>
                  </a:lnTo>
                  <a:lnTo>
                    <a:pt x="25" y="58"/>
                  </a:lnTo>
                  <a:lnTo>
                    <a:pt x="14" y="74"/>
                  </a:lnTo>
                  <a:lnTo>
                    <a:pt x="9" y="83"/>
                  </a:lnTo>
                  <a:lnTo>
                    <a:pt x="5" y="91"/>
                  </a:lnTo>
                  <a:lnTo>
                    <a:pt x="2" y="99"/>
                  </a:lnTo>
                  <a:lnTo>
                    <a:pt x="0" y="108"/>
                  </a:lnTo>
                  <a:lnTo>
                    <a:pt x="1" y="108"/>
                  </a:lnTo>
                  <a:lnTo>
                    <a:pt x="4" y="110"/>
                  </a:lnTo>
                  <a:lnTo>
                    <a:pt x="9" y="111"/>
                  </a:lnTo>
                  <a:lnTo>
                    <a:pt x="15" y="112"/>
                  </a:lnTo>
                  <a:lnTo>
                    <a:pt x="23" y="113"/>
                  </a:lnTo>
                  <a:lnTo>
                    <a:pt x="28" y="113"/>
                  </a:lnTo>
                  <a:lnTo>
                    <a:pt x="33" y="111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849B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850" name="Freeform 10"/>
            <p:cNvSpPr>
              <a:spLocks/>
            </p:cNvSpPr>
            <p:nvPr/>
          </p:nvSpPr>
          <p:spPr bwMode="auto">
            <a:xfrm>
              <a:off x="249" y="1921"/>
              <a:ext cx="93" cy="38"/>
            </a:xfrm>
            <a:custGeom>
              <a:avLst/>
              <a:gdLst/>
              <a:ahLst/>
              <a:cxnLst>
                <a:cxn ang="0">
                  <a:pos x="36" y="108"/>
                </a:cxn>
                <a:cxn ang="0">
                  <a:pos x="42" y="93"/>
                </a:cxn>
                <a:cxn ang="0">
                  <a:pos x="52" y="79"/>
                </a:cxn>
                <a:cxn ang="0">
                  <a:pos x="63" y="67"/>
                </a:cxn>
                <a:cxn ang="0">
                  <a:pos x="75" y="56"/>
                </a:cxn>
                <a:cxn ang="0">
                  <a:pos x="89" y="47"/>
                </a:cxn>
                <a:cxn ang="0">
                  <a:pos x="105" y="40"/>
                </a:cxn>
                <a:cxn ang="0">
                  <a:pos x="122" y="36"/>
                </a:cxn>
                <a:cxn ang="0">
                  <a:pos x="139" y="35"/>
                </a:cxn>
                <a:cxn ang="0">
                  <a:pos x="157" y="36"/>
                </a:cxn>
                <a:cxn ang="0">
                  <a:pos x="173" y="40"/>
                </a:cxn>
                <a:cxn ang="0">
                  <a:pos x="189" y="47"/>
                </a:cxn>
                <a:cxn ang="0">
                  <a:pos x="204" y="56"/>
                </a:cxn>
                <a:cxn ang="0">
                  <a:pos x="216" y="67"/>
                </a:cxn>
                <a:cxn ang="0">
                  <a:pos x="227" y="79"/>
                </a:cxn>
                <a:cxn ang="0">
                  <a:pos x="236" y="93"/>
                </a:cxn>
                <a:cxn ang="0">
                  <a:pos x="243" y="108"/>
                </a:cxn>
                <a:cxn ang="0">
                  <a:pos x="250" y="108"/>
                </a:cxn>
                <a:cxn ang="0">
                  <a:pos x="258" y="108"/>
                </a:cxn>
                <a:cxn ang="0">
                  <a:pos x="264" y="108"/>
                </a:cxn>
                <a:cxn ang="0">
                  <a:pos x="269" y="108"/>
                </a:cxn>
                <a:cxn ang="0">
                  <a:pos x="273" y="108"/>
                </a:cxn>
                <a:cxn ang="0">
                  <a:pos x="277" y="108"/>
                </a:cxn>
                <a:cxn ang="0">
                  <a:pos x="278" y="108"/>
                </a:cxn>
                <a:cxn ang="0">
                  <a:pos x="279" y="108"/>
                </a:cxn>
                <a:cxn ang="0">
                  <a:pos x="277" y="99"/>
                </a:cxn>
                <a:cxn ang="0">
                  <a:pos x="274" y="92"/>
                </a:cxn>
                <a:cxn ang="0">
                  <a:pos x="271" y="83"/>
                </a:cxn>
                <a:cxn ang="0">
                  <a:pos x="267" y="75"/>
                </a:cxn>
                <a:cxn ang="0">
                  <a:pos x="256" y="59"/>
                </a:cxn>
                <a:cxn ang="0">
                  <a:pos x="244" y="45"/>
                </a:cxn>
                <a:cxn ang="0">
                  <a:pos x="230" y="32"/>
                </a:cxn>
                <a:cxn ang="0">
                  <a:pos x="215" y="21"/>
                </a:cxn>
                <a:cxn ang="0">
                  <a:pos x="197" y="12"/>
                </a:cxn>
                <a:cxn ang="0">
                  <a:pos x="179" y="6"/>
                </a:cxn>
                <a:cxn ang="0">
                  <a:pos x="159" y="1"/>
                </a:cxn>
                <a:cxn ang="0">
                  <a:pos x="139" y="0"/>
                </a:cxn>
                <a:cxn ang="0">
                  <a:pos x="120" y="1"/>
                </a:cxn>
                <a:cxn ang="0">
                  <a:pos x="100" y="6"/>
                </a:cxn>
                <a:cxn ang="0">
                  <a:pos x="81" y="12"/>
                </a:cxn>
                <a:cxn ang="0">
                  <a:pos x="65" y="21"/>
                </a:cxn>
                <a:cxn ang="0">
                  <a:pos x="50" y="31"/>
                </a:cxn>
                <a:cxn ang="0">
                  <a:pos x="36" y="44"/>
                </a:cxn>
                <a:cxn ang="0">
                  <a:pos x="24" y="58"/>
                </a:cxn>
                <a:cxn ang="0">
                  <a:pos x="13" y="74"/>
                </a:cxn>
                <a:cxn ang="0">
                  <a:pos x="8" y="83"/>
                </a:cxn>
                <a:cxn ang="0">
                  <a:pos x="5" y="91"/>
                </a:cxn>
                <a:cxn ang="0">
                  <a:pos x="2" y="99"/>
                </a:cxn>
                <a:cxn ang="0">
                  <a:pos x="0" y="108"/>
                </a:cxn>
                <a:cxn ang="0">
                  <a:pos x="1" y="108"/>
                </a:cxn>
                <a:cxn ang="0">
                  <a:pos x="4" y="110"/>
                </a:cxn>
                <a:cxn ang="0">
                  <a:pos x="8" y="111"/>
                </a:cxn>
                <a:cxn ang="0">
                  <a:pos x="15" y="112"/>
                </a:cxn>
                <a:cxn ang="0">
                  <a:pos x="22" y="113"/>
                </a:cxn>
                <a:cxn ang="0">
                  <a:pos x="27" y="113"/>
                </a:cxn>
                <a:cxn ang="0">
                  <a:pos x="32" y="111"/>
                </a:cxn>
                <a:cxn ang="0">
                  <a:pos x="36" y="108"/>
                </a:cxn>
              </a:cxnLst>
              <a:rect l="0" t="0" r="r" b="b"/>
              <a:pathLst>
                <a:path w="279" h="113">
                  <a:moveTo>
                    <a:pt x="36" y="108"/>
                  </a:moveTo>
                  <a:lnTo>
                    <a:pt x="42" y="93"/>
                  </a:lnTo>
                  <a:lnTo>
                    <a:pt x="52" y="79"/>
                  </a:lnTo>
                  <a:lnTo>
                    <a:pt x="63" y="67"/>
                  </a:lnTo>
                  <a:lnTo>
                    <a:pt x="75" y="56"/>
                  </a:lnTo>
                  <a:lnTo>
                    <a:pt x="89" y="47"/>
                  </a:lnTo>
                  <a:lnTo>
                    <a:pt x="105" y="40"/>
                  </a:lnTo>
                  <a:lnTo>
                    <a:pt x="122" y="36"/>
                  </a:lnTo>
                  <a:lnTo>
                    <a:pt x="139" y="35"/>
                  </a:lnTo>
                  <a:lnTo>
                    <a:pt x="157" y="36"/>
                  </a:lnTo>
                  <a:lnTo>
                    <a:pt x="173" y="40"/>
                  </a:lnTo>
                  <a:lnTo>
                    <a:pt x="189" y="47"/>
                  </a:lnTo>
                  <a:lnTo>
                    <a:pt x="204" y="56"/>
                  </a:lnTo>
                  <a:lnTo>
                    <a:pt x="216" y="67"/>
                  </a:lnTo>
                  <a:lnTo>
                    <a:pt x="227" y="79"/>
                  </a:lnTo>
                  <a:lnTo>
                    <a:pt x="236" y="93"/>
                  </a:lnTo>
                  <a:lnTo>
                    <a:pt x="243" y="108"/>
                  </a:lnTo>
                  <a:lnTo>
                    <a:pt x="250" y="108"/>
                  </a:lnTo>
                  <a:lnTo>
                    <a:pt x="258" y="108"/>
                  </a:lnTo>
                  <a:lnTo>
                    <a:pt x="264" y="108"/>
                  </a:lnTo>
                  <a:lnTo>
                    <a:pt x="269" y="108"/>
                  </a:lnTo>
                  <a:lnTo>
                    <a:pt x="273" y="108"/>
                  </a:lnTo>
                  <a:lnTo>
                    <a:pt x="277" y="108"/>
                  </a:lnTo>
                  <a:lnTo>
                    <a:pt x="278" y="108"/>
                  </a:lnTo>
                  <a:lnTo>
                    <a:pt x="279" y="108"/>
                  </a:lnTo>
                  <a:lnTo>
                    <a:pt x="277" y="99"/>
                  </a:lnTo>
                  <a:lnTo>
                    <a:pt x="274" y="92"/>
                  </a:lnTo>
                  <a:lnTo>
                    <a:pt x="271" y="83"/>
                  </a:lnTo>
                  <a:lnTo>
                    <a:pt x="267" y="75"/>
                  </a:lnTo>
                  <a:lnTo>
                    <a:pt x="256" y="59"/>
                  </a:lnTo>
                  <a:lnTo>
                    <a:pt x="244" y="45"/>
                  </a:lnTo>
                  <a:lnTo>
                    <a:pt x="230" y="32"/>
                  </a:lnTo>
                  <a:lnTo>
                    <a:pt x="215" y="21"/>
                  </a:lnTo>
                  <a:lnTo>
                    <a:pt x="197" y="12"/>
                  </a:lnTo>
                  <a:lnTo>
                    <a:pt x="179" y="6"/>
                  </a:lnTo>
                  <a:lnTo>
                    <a:pt x="159" y="1"/>
                  </a:lnTo>
                  <a:lnTo>
                    <a:pt x="139" y="0"/>
                  </a:lnTo>
                  <a:lnTo>
                    <a:pt x="120" y="1"/>
                  </a:lnTo>
                  <a:lnTo>
                    <a:pt x="100" y="6"/>
                  </a:lnTo>
                  <a:lnTo>
                    <a:pt x="81" y="12"/>
                  </a:lnTo>
                  <a:lnTo>
                    <a:pt x="65" y="21"/>
                  </a:lnTo>
                  <a:lnTo>
                    <a:pt x="50" y="31"/>
                  </a:lnTo>
                  <a:lnTo>
                    <a:pt x="36" y="44"/>
                  </a:lnTo>
                  <a:lnTo>
                    <a:pt x="24" y="58"/>
                  </a:lnTo>
                  <a:lnTo>
                    <a:pt x="13" y="74"/>
                  </a:lnTo>
                  <a:lnTo>
                    <a:pt x="8" y="83"/>
                  </a:lnTo>
                  <a:lnTo>
                    <a:pt x="5" y="91"/>
                  </a:lnTo>
                  <a:lnTo>
                    <a:pt x="2" y="99"/>
                  </a:lnTo>
                  <a:lnTo>
                    <a:pt x="0" y="108"/>
                  </a:lnTo>
                  <a:lnTo>
                    <a:pt x="1" y="108"/>
                  </a:lnTo>
                  <a:lnTo>
                    <a:pt x="4" y="110"/>
                  </a:lnTo>
                  <a:lnTo>
                    <a:pt x="8" y="111"/>
                  </a:lnTo>
                  <a:lnTo>
                    <a:pt x="15" y="112"/>
                  </a:lnTo>
                  <a:lnTo>
                    <a:pt x="22" y="113"/>
                  </a:lnTo>
                  <a:lnTo>
                    <a:pt x="27" y="113"/>
                  </a:lnTo>
                  <a:lnTo>
                    <a:pt x="32" y="111"/>
                  </a:lnTo>
                  <a:lnTo>
                    <a:pt x="36" y="108"/>
                  </a:lnTo>
                  <a:close/>
                </a:path>
              </a:pathLst>
            </a:custGeom>
            <a:solidFill>
              <a:srgbClr val="849B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851" name="Freeform 11"/>
            <p:cNvSpPr>
              <a:spLocks/>
            </p:cNvSpPr>
            <p:nvPr/>
          </p:nvSpPr>
          <p:spPr bwMode="auto">
            <a:xfrm>
              <a:off x="249" y="1921"/>
              <a:ext cx="93" cy="38"/>
            </a:xfrm>
            <a:custGeom>
              <a:avLst/>
              <a:gdLst/>
              <a:ahLst/>
              <a:cxnLst>
                <a:cxn ang="0">
                  <a:pos x="38" y="108"/>
                </a:cxn>
                <a:cxn ang="0">
                  <a:pos x="44" y="93"/>
                </a:cxn>
                <a:cxn ang="0">
                  <a:pos x="54" y="79"/>
                </a:cxn>
                <a:cxn ang="0">
                  <a:pos x="65" y="67"/>
                </a:cxn>
                <a:cxn ang="0">
                  <a:pos x="77" y="56"/>
                </a:cxn>
                <a:cxn ang="0">
                  <a:pos x="91" y="47"/>
                </a:cxn>
                <a:cxn ang="0">
                  <a:pos x="107" y="40"/>
                </a:cxn>
                <a:cxn ang="0">
                  <a:pos x="124" y="36"/>
                </a:cxn>
                <a:cxn ang="0">
                  <a:pos x="141" y="35"/>
                </a:cxn>
                <a:cxn ang="0">
                  <a:pos x="159" y="36"/>
                </a:cxn>
                <a:cxn ang="0">
                  <a:pos x="175" y="40"/>
                </a:cxn>
                <a:cxn ang="0">
                  <a:pos x="191" y="47"/>
                </a:cxn>
                <a:cxn ang="0">
                  <a:pos x="206" y="56"/>
                </a:cxn>
                <a:cxn ang="0">
                  <a:pos x="218" y="67"/>
                </a:cxn>
                <a:cxn ang="0">
                  <a:pos x="229" y="79"/>
                </a:cxn>
                <a:cxn ang="0">
                  <a:pos x="238" y="93"/>
                </a:cxn>
                <a:cxn ang="0">
                  <a:pos x="245" y="108"/>
                </a:cxn>
                <a:cxn ang="0">
                  <a:pos x="252" y="108"/>
                </a:cxn>
                <a:cxn ang="0">
                  <a:pos x="260" y="108"/>
                </a:cxn>
                <a:cxn ang="0">
                  <a:pos x="266" y="108"/>
                </a:cxn>
                <a:cxn ang="0">
                  <a:pos x="271" y="108"/>
                </a:cxn>
                <a:cxn ang="0">
                  <a:pos x="275" y="108"/>
                </a:cxn>
                <a:cxn ang="0">
                  <a:pos x="279" y="108"/>
                </a:cxn>
                <a:cxn ang="0">
                  <a:pos x="280" y="108"/>
                </a:cxn>
                <a:cxn ang="0">
                  <a:pos x="281" y="108"/>
                </a:cxn>
                <a:cxn ang="0">
                  <a:pos x="279" y="99"/>
                </a:cxn>
                <a:cxn ang="0">
                  <a:pos x="276" y="92"/>
                </a:cxn>
                <a:cxn ang="0">
                  <a:pos x="273" y="83"/>
                </a:cxn>
                <a:cxn ang="0">
                  <a:pos x="269" y="75"/>
                </a:cxn>
                <a:cxn ang="0">
                  <a:pos x="258" y="59"/>
                </a:cxn>
                <a:cxn ang="0">
                  <a:pos x="246" y="45"/>
                </a:cxn>
                <a:cxn ang="0">
                  <a:pos x="232" y="32"/>
                </a:cxn>
                <a:cxn ang="0">
                  <a:pos x="217" y="21"/>
                </a:cxn>
                <a:cxn ang="0">
                  <a:pos x="199" y="12"/>
                </a:cxn>
                <a:cxn ang="0">
                  <a:pos x="181" y="6"/>
                </a:cxn>
                <a:cxn ang="0">
                  <a:pos x="161" y="1"/>
                </a:cxn>
                <a:cxn ang="0">
                  <a:pos x="141" y="0"/>
                </a:cxn>
                <a:cxn ang="0">
                  <a:pos x="122" y="1"/>
                </a:cxn>
                <a:cxn ang="0">
                  <a:pos x="102" y="6"/>
                </a:cxn>
                <a:cxn ang="0">
                  <a:pos x="83" y="12"/>
                </a:cxn>
                <a:cxn ang="0">
                  <a:pos x="67" y="21"/>
                </a:cxn>
                <a:cxn ang="0">
                  <a:pos x="52" y="31"/>
                </a:cxn>
                <a:cxn ang="0">
                  <a:pos x="38" y="44"/>
                </a:cxn>
                <a:cxn ang="0">
                  <a:pos x="26" y="58"/>
                </a:cxn>
                <a:cxn ang="0">
                  <a:pos x="15" y="74"/>
                </a:cxn>
                <a:cxn ang="0">
                  <a:pos x="10" y="83"/>
                </a:cxn>
                <a:cxn ang="0">
                  <a:pos x="6" y="91"/>
                </a:cxn>
                <a:cxn ang="0">
                  <a:pos x="3" y="99"/>
                </a:cxn>
                <a:cxn ang="0">
                  <a:pos x="0" y="108"/>
                </a:cxn>
                <a:cxn ang="0">
                  <a:pos x="1" y="108"/>
                </a:cxn>
                <a:cxn ang="0">
                  <a:pos x="4" y="110"/>
                </a:cxn>
                <a:cxn ang="0">
                  <a:pos x="9" y="111"/>
                </a:cxn>
                <a:cxn ang="0">
                  <a:pos x="16" y="112"/>
                </a:cxn>
                <a:cxn ang="0">
                  <a:pos x="22" y="113"/>
                </a:cxn>
                <a:cxn ang="0">
                  <a:pos x="29" y="113"/>
                </a:cxn>
                <a:cxn ang="0">
                  <a:pos x="34" y="111"/>
                </a:cxn>
                <a:cxn ang="0">
                  <a:pos x="38" y="108"/>
                </a:cxn>
              </a:cxnLst>
              <a:rect l="0" t="0" r="r" b="b"/>
              <a:pathLst>
                <a:path w="281" h="113">
                  <a:moveTo>
                    <a:pt x="38" y="108"/>
                  </a:moveTo>
                  <a:lnTo>
                    <a:pt x="44" y="93"/>
                  </a:lnTo>
                  <a:lnTo>
                    <a:pt x="54" y="79"/>
                  </a:lnTo>
                  <a:lnTo>
                    <a:pt x="65" y="67"/>
                  </a:lnTo>
                  <a:lnTo>
                    <a:pt x="77" y="56"/>
                  </a:lnTo>
                  <a:lnTo>
                    <a:pt x="91" y="47"/>
                  </a:lnTo>
                  <a:lnTo>
                    <a:pt x="107" y="40"/>
                  </a:lnTo>
                  <a:lnTo>
                    <a:pt x="124" y="36"/>
                  </a:lnTo>
                  <a:lnTo>
                    <a:pt x="141" y="35"/>
                  </a:lnTo>
                  <a:lnTo>
                    <a:pt x="159" y="36"/>
                  </a:lnTo>
                  <a:lnTo>
                    <a:pt x="175" y="40"/>
                  </a:lnTo>
                  <a:lnTo>
                    <a:pt x="191" y="47"/>
                  </a:lnTo>
                  <a:lnTo>
                    <a:pt x="206" y="56"/>
                  </a:lnTo>
                  <a:lnTo>
                    <a:pt x="218" y="67"/>
                  </a:lnTo>
                  <a:lnTo>
                    <a:pt x="229" y="79"/>
                  </a:lnTo>
                  <a:lnTo>
                    <a:pt x="238" y="93"/>
                  </a:lnTo>
                  <a:lnTo>
                    <a:pt x="245" y="108"/>
                  </a:lnTo>
                  <a:lnTo>
                    <a:pt x="252" y="108"/>
                  </a:lnTo>
                  <a:lnTo>
                    <a:pt x="260" y="108"/>
                  </a:lnTo>
                  <a:lnTo>
                    <a:pt x="266" y="108"/>
                  </a:lnTo>
                  <a:lnTo>
                    <a:pt x="271" y="108"/>
                  </a:lnTo>
                  <a:lnTo>
                    <a:pt x="275" y="108"/>
                  </a:lnTo>
                  <a:lnTo>
                    <a:pt x="279" y="108"/>
                  </a:lnTo>
                  <a:lnTo>
                    <a:pt x="280" y="108"/>
                  </a:lnTo>
                  <a:lnTo>
                    <a:pt x="281" y="108"/>
                  </a:lnTo>
                  <a:lnTo>
                    <a:pt x="279" y="99"/>
                  </a:lnTo>
                  <a:lnTo>
                    <a:pt x="276" y="92"/>
                  </a:lnTo>
                  <a:lnTo>
                    <a:pt x="273" y="83"/>
                  </a:lnTo>
                  <a:lnTo>
                    <a:pt x="269" y="75"/>
                  </a:lnTo>
                  <a:lnTo>
                    <a:pt x="258" y="59"/>
                  </a:lnTo>
                  <a:lnTo>
                    <a:pt x="246" y="45"/>
                  </a:lnTo>
                  <a:lnTo>
                    <a:pt x="232" y="32"/>
                  </a:lnTo>
                  <a:lnTo>
                    <a:pt x="217" y="21"/>
                  </a:lnTo>
                  <a:lnTo>
                    <a:pt x="199" y="12"/>
                  </a:lnTo>
                  <a:lnTo>
                    <a:pt x="181" y="6"/>
                  </a:lnTo>
                  <a:lnTo>
                    <a:pt x="161" y="1"/>
                  </a:lnTo>
                  <a:lnTo>
                    <a:pt x="141" y="0"/>
                  </a:lnTo>
                  <a:lnTo>
                    <a:pt x="122" y="1"/>
                  </a:lnTo>
                  <a:lnTo>
                    <a:pt x="102" y="6"/>
                  </a:lnTo>
                  <a:lnTo>
                    <a:pt x="83" y="12"/>
                  </a:lnTo>
                  <a:lnTo>
                    <a:pt x="67" y="21"/>
                  </a:lnTo>
                  <a:lnTo>
                    <a:pt x="52" y="31"/>
                  </a:lnTo>
                  <a:lnTo>
                    <a:pt x="38" y="44"/>
                  </a:lnTo>
                  <a:lnTo>
                    <a:pt x="26" y="58"/>
                  </a:lnTo>
                  <a:lnTo>
                    <a:pt x="15" y="74"/>
                  </a:lnTo>
                  <a:lnTo>
                    <a:pt x="10" y="83"/>
                  </a:lnTo>
                  <a:lnTo>
                    <a:pt x="6" y="91"/>
                  </a:lnTo>
                  <a:lnTo>
                    <a:pt x="3" y="99"/>
                  </a:lnTo>
                  <a:lnTo>
                    <a:pt x="0" y="108"/>
                  </a:lnTo>
                  <a:lnTo>
                    <a:pt x="1" y="108"/>
                  </a:lnTo>
                  <a:lnTo>
                    <a:pt x="4" y="110"/>
                  </a:lnTo>
                  <a:lnTo>
                    <a:pt x="9" y="111"/>
                  </a:lnTo>
                  <a:lnTo>
                    <a:pt x="16" y="112"/>
                  </a:lnTo>
                  <a:lnTo>
                    <a:pt x="22" y="113"/>
                  </a:lnTo>
                  <a:lnTo>
                    <a:pt x="29" y="113"/>
                  </a:lnTo>
                  <a:lnTo>
                    <a:pt x="34" y="111"/>
                  </a:lnTo>
                  <a:lnTo>
                    <a:pt x="38" y="108"/>
                  </a:lnTo>
                  <a:close/>
                </a:path>
              </a:pathLst>
            </a:custGeom>
            <a:solidFill>
              <a:srgbClr val="849B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852" name="Freeform 12"/>
            <p:cNvSpPr>
              <a:spLocks/>
            </p:cNvSpPr>
            <p:nvPr/>
          </p:nvSpPr>
          <p:spPr bwMode="auto">
            <a:xfrm>
              <a:off x="249" y="1921"/>
              <a:ext cx="93" cy="39"/>
            </a:xfrm>
            <a:custGeom>
              <a:avLst/>
              <a:gdLst/>
              <a:ahLst/>
              <a:cxnLst>
                <a:cxn ang="0">
                  <a:pos x="38" y="108"/>
                </a:cxn>
                <a:cxn ang="0">
                  <a:pos x="44" y="93"/>
                </a:cxn>
                <a:cxn ang="0">
                  <a:pos x="54" y="79"/>
                </a:cxn>
                <a:cxn ang="0">
                  <a:pos x="65" y="67"/>
                </a:cxn>
                <a:cxn ang="0">
                  <a:pos x="77" y="56"/>
                </a:cxn>
                <a:cxn ang="0">
                  <a:pos x="91" y="47"/>
                </a:cxn>
                <a:cxn ang="0">
                  <a:pos x="107" y="40"/>
                </a:cxn>
                <a:cxn ang="0">
                  <a:pos x="124" y="36"/>
                </a:cxn>
                <a:cxn ang="0">
                  <a:pos x="141" y="35"/>
                </a:cxn>
                <a:cxn ang="0">
                  <a:pos x="159" y="36"/>
                </a:cxn>
                <a:cxn ang="0">
                  <a:pos x="175" y="40"/>
                </a:cxn>
                <a:cxn ang="0">
                  <a:pos x="191" y="47"/>
                </a:cxn>
                <a:cxn ang="0">
                  <a:pos x="206" y="56"/>
                </a:cxn>
                <a:cxn ang="0">
                  <a:pos x="218" y="67"/>
                </a:cxn>
                <a:cxn ang="0">
                  <a:pos x="229" y="79"/>
                </a:cxn>
                <a:cxn ang="0">
                  <a:pos x="238" y="93"/>
                </a:cxn>
                <a:cxn ang="0">
                  <a:pos x="245" y="108"/>
                </a:cxn>
                <a:cxn ang="0">
                  <a:pos x="248" y="110"/>
                </a:cxn>
                <a:cxn ang="0">
                  <a:pos x="252" y="112"/>
                </a:cxn>
                <a:cxn ang="0">
                  <a:pos x="259" y="113"/>
                </a:cxn>
                <a:cxn ang="0">
                  <a:pos x="266" y="113"/>
                </a:cxn>
                <a:cxn ang="0">
                  <a:pos x="272" y="112"/>
                </a:cxn>
                <a:cxn ang="0">
                  <a:pos x="278" y="112"/>
                </a:cxn>
                <a:cxn ang="0">
                  <a:pos x="281" y="110"/>
                </a:cxn>
                <a:cxn ang="0">
                  <a:pos x="281" y="108"/>
                </a:cxn>
                <a:cxn ang="0">
                  <a:pos x="279" y="99"/>
                </a:cxn>
                <a:cxn ang="0">
                  <a:pos x="276" y="92"/>
                </a:cxn>
                <a:cxn ang="0">
                  <a:pos x="273" y="83"/>
                </a:cxn>
                <a:cxn ang="0">
                  <a:pos x="269" y="75"/>
                </a:cxn>
                <a:cxn ang="0">
                  <a:pos x="258" y="59"/>
                </a:cxn>
                <a:cxn ang="0">
                  <a:pos x="246" y="45"/>
                </a:cxn>
                <a:cxn ang="0">
                  <a:pos x="232" y="32"/>
                </a:cxn>
                <a:cxn ang="0">
                  <a:pos x="217" y="21"/>
                </a:cxn>
                <a:cxn ang="0">
                  <a:pos x="199" y="12"/>
                </a:cxn>
                <a:cxn ang="0">
                  <a:pos x="181" y="6"/>
                </a:cxn>
                <a:cxn ang="0">
                  <a:pos x="161" y="1"/>
                </a:cxn>
                <a:cxn ang="0">
                  <a:pos x="141" y="0"/>
                </a:cxn>
                <a:cxn ang="0">
                  <a:pos x="122" y="1"/>
                </a:cxn>
                <a:cxn ang="0">
                  <a:pos x="102" y="6"/>
                </a:cxn>
                <a:cxn ang="0">
                  <a:pos x="83" y="12"/>
                </a:cxn>
                <a:cxn ang="0">
                  <a:pos x="67" y="21"/>
                </a:cxn>
                <a:cxn ang="0">
                  <a:pos x="52" y="31"/>
                </a:cxn>
                <a:cxn ang="0">
                  <a:pos x="38" y="44"/>
                </a:cxn>
                <a:cxn ang="0">
                  <a:pos x="26" y="58"/>
                </a:cxn>
                <a:cxn ang="0">
                  <a:pos x="15" y="74"/>
                </a:cxn>
                <a:cxn ang="0">
                  <a:pos x="10" y="83"/>
                </a:cxn>
                <a:cxn ang="0">
                  <a:pos x="6" y="91"/>
                </a:cxn>
                <a:cxn ang="0">
                  <a:pos x="3" y="99"/>
                </a:cxn>
                <a:cxn ang="0">
                  <a:pos x="0" y="108"/>
                </a:cxn>
                <a:cxn ang="0">
                  <a:pos x="1" y="110"/>
                </a:cxn>
                <a:cxn ang="0">
                  <a:pos x="4" y="112"/>
                </a:cxn>
                <a:cxn ang="0">
                  <a:pos x="9" y="114"/>
                </a:cxn>
                <a:cxn ang="0">
                  <a:pos x="16" y="116"/>
                </a:cxn>
                <a:cxn ang="0">
                  <a:pos x="22" y="116"/>
                </a:cxn>
                <a:cxn ang="0">
                  <a:pos x="29" y="114"/>
                </a:cxn>
                <a:cxn ang="0">
                  <a:pos x="34" y="112"/>
                </a:cxn>
                <a:cxn ang="0">
                  <a:pos x="38" y="108"/>
                </a:cxn>
              </a:cxnLst>
              <a:rect l="0" t="0" r="r" b="b"/>
              <a:pathLst>
                <a:path w="281" h="116">
                  <a:moveTo>
                    <a:pt x="38" y="108"/>
                  </a:moveTo>
                  <a:lnTo>
                    <a:pt x="44" y="93"/>
                  </a:lnTo>
                  <a:lnTo>
                    <a:pt x="54" y="79"/>
                  </a:lnTo>
                  <a:lnTo>
                    <a:pt x="65" y="67"/>
                  </a:lnTo>
                  <a:lnTo>
                    <a:pt x="77" y="56"/>
                  </a:lnTo>
                  <a:lnTo>
                    <a:pt x="91" y="47"/>
                  </a:lnTo>
                  <a:lnTo>
                    <a:pt x="107" y="40"/>
                  </a:lnTo>
                  <a:lnTo>
                    <a:pt x="124" y="36"/>
                  </a:lnTo>
                  <a:lnTo>
                    <a:pt x="141" y="35"/>
                  </a:lnTo>
                  <a:lnTo>
                    <a:pt x="159" y="36"/>
                  </a:lnTo>
                  <a:lnTo>
                    <a:pt x="175" y="40"/>
                  </a:lnTo>
                  <a:lnTo>
                    <a:pt x="191" y="47"/>
                  </a:lnTo>
                  <a:lnTo>
                    <a:pt x="206" y="56"/>
                  </a:lnTo>
                  <a:lnTo>
                    <a:pt x="218" y="67"/>
                  </a:lnTo>
                  <a:lnTo>
                    <a:pt x="229" y="79"/>
                  </a:lnTo>
                  <a:lnTo>
                    <a:pt x="238" y="93"/>
                  </a:lnTo>
                  <a:lnTo>
                    <a:pt x="245" y="108"/>
                  </a:lnTo>
                  <a:lnTo>
                    <a:pt x="248" y="110"/>
                  </a:lnTo>
                  <a:lnTo>
                    <a:pt x="252" y="112"/>
                  </a:lnTo>
                  <a:lnTo>
                    <a:pt x="259" y="113"/>
                  </a:lnTo>
                  <a:lnTo>
                    <a:pt x="266" y="113"/>
                  </a:lnTo>
                  <a:lnTo>
                    <a:pt x="272" y="112"/>
                  </a:lnTo>
                  <a:lnTo>
                    <a:pt x="278" y="112"/>
                  </a:lnTo>
                  <a:lnTo>
                    <a:pt x="281" y="110"/>
                  </a:lnTo>
                  <a:lnTo>
                    <a:pt x="281" y="108"/>
                  </a:lnTo>
                  <a:lnTo>
                    <a:pt x="279" y="99"/>
                  </a:lnTo>
                  <a:lnTo>
                    <a:pt x="276" y="92"/>
                  </a:lnTo>
                  <a:lnTo>
                    <a:pt x="273" y="83"/>
                  </a:lnTo>
                  <a:lnTo>
                    <a:pt x="269" y="75"/>
                  </a:lnTo>
                  <a:lnTo>
                    <a:pt x="258" y="59"/>
                  </a:lnTo>
                  <a:lnTo>
                    <a:pt x="246" y="45"/>
                  </a:lnTo>
                  <a:lnTo>
                    <a:pt x="232" y="32"/>
                  </a:lnTo>
                  <a:lnTo>
                    <a:pt x="217" y="21"/>
                  </a:lnTo>
                  <a:lnTo>
                    <a:pt x="199" y="12"/>
                  </a:lnTo>
                  <a:lnTo>
                    <a:pt x="181" y="6"/>
                  </a:lnTo>
                  <a:lnTo>
                    <a:pt x="161" y="1"/>
                  </a:lnTo>
                  <a:lnTo>
                    <a:pt x="141" y="0"/>
                  </a:lnTo>
                  <a:lnTo>
                    <a:pt x="122" y="1"/>
                  </a:lnTo>
                  <a:lnTo>
                    <a:pt x="102" y="6"/>
                  </a:lnTo>
                  <a:lnTo>
                    <a:pt x="83" y="12"/>
                  </a:lnTo>
                  <a:lnTo>
                    <a:pt x="67" y="21"/>
                  </a:lnTo>
                  <a:lnTo>
                    <a:pt x="52" y="31"/>
                  </a:lnTo>
                  <a:lnTo>
                    <a:pt x="38" y="44"/>
                  </a:lnTo>
                  <a:lnTo>
                    <a:pt x="26" y="58"/>
                  </a:lnTo>
                  <a:lnTo>
                    <a:pt x="15" y="74"/>
                  </a:lnTo>
                  <a:lnTo>
                    <a:pt x="10" y="83"/>
                  </a:lnTo>
                  <a:lnTo>
                    <a:pt x="6" y="91"/>
                  </a:lnTo>
                  <a:lnTo>
                    <a:pt x="3" y="99"/>
                  </a:lnTo>
                  <a:lnTo>
                    <a:pt x="0" y="108"/>
                  </a:lnTo>
                  <a:lnTo>
                    <a:pt x="1" y="110"/>
                  </a:lnTo>
                  <a:lnTo>
                    <a:pt x="4" y="112"/>
                  </a:lnTo>
                  <a:lnTo>
                    <a:pt x="9" y="114"/>
                  </a:lnTo>
                  <a:lnTo>
                    <a:pt x="16" y="116"/>
                  </a:lnTo>
                  <a:lnTo>
                    <a:pt x="22" y="116"/>
                  </a:lnTo>
                  <a:lnTo>
                    <a:pt x="29" y="114"/>
                  </a:lnTo>
                  <a:lnTo>
                    <a:pt x="34" y="112"/>
                  </a:lnTo>
                  <a:lnTo>
                    <a:pt x="38" y="108"/>
                  </a:lnTo>
                  <a:close/>
                </a:path>
              </a:pathLst>
            </a:custGeom>
            <a:solidFill>
              <a:srgbClr val="849B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853" name="Freeform 13"/>
            <p:cNvSpPr>
              <a:spLocks/>
            </p:cNvSpPr>
            <p:nvPr/>
          </p:nvSpPr>
          <p:spPr bwMode="auto">
            <a:xfrm>
              <a:off x="254" y="2038"/>
              <a:ext cx="84" cy="84"/>
            </a:xfrm>
            <a:custGeom>
              <a:avLst/>
              <a:gdLst/>
              <a:ahLst/>
              <a:cxnLst>
                <a:cxn ang="0">
                  <a:pos x="0" y="125"/>
                </a:cxn>
                <a:cxn ang="0">
                  <a:pos x="2" y="100"/>
                </a:cxn>
                <a:cxn ang="0">
                  <a:pos x="10" y="76"/>
                </a:cxn>
                <a:cxn ang="0">
                  <a:pos x="22" y="55"/>
                </a:cxn>
                <a:cxn ang="0">
                  <a:pos x="37" y="37"/>
                </a:cxn>
                <a:cxn ang="0">
                  <a:pos x="54" y="22"/>
                </a:cxn>
                <a:cxn ang="0">
                  <a:pos x="76" y="10"/>
                </a:cxn>
                <a:cxn ang="0">
                  <a:pos x="100" y="2"/>
                </a:cxn>
                <a:cxn ang="0">
                  <a:pos x="125" y="0"/>
                </a:cxn>
                <a:cxn ang="0">
                  <a:pos x="150" y="2"/>
                </a:cxn>
                <a:cxn ang="0">
                  <a:pos x="174" y="10"/>
                </a:cxn>
                <a:cxn ang="0">
                  <a:pos x="196" y="22"/>
                </a:cxn>
                <a:cxn ang="0">
                  <a:pos x="215" y="37"/>
                </a:cxn>
                <a:cxn ang="0">
                  <a:pos x="229" y="55"/>
                </a:cxn>
                <a:cxn ang="0">
                  <a:pos x="241" y="76"/>
                </a:cxn>
                <a:cxn ang="0">
                  <a:pos x="248" y="100"/>
                </a:cxn>
                <a:cxn ang="0">
                  <a:pos x="251" y="125"/>
                </a:cxn>
                <a:cxn ang="0">
                  <a:pos x="248" y="150"/>
                </a:cxn>
                <a:cxn ang="0">
                  <a:pos x="241" y="174"/>
                </a:cxn>
                <a:cxn ang="0">
                  <a:pos x="229" y="196"/>
                </a:cxn>
                <a:cxn ang="0">
                  <a:pos x="215" y="214"/>
                </a:cxn>
                <a:cxn ang="0">
                  <a:pos x="196" y="230"/>
                </a:cxn>
                <a:cxn ang="0">
                  <a:pos x="174" y="242"/>
                </a:cxn>
                <a:cxn ang="0">
                  <a:pos x="150" y="249"/>
                </a:cxn>
                <a:cxn ang="0">
                  <a:pos x="125" y="251"/>
                </a:cxn>
                <a:cxn ang="0">
                  <a:pos x="100" y="249"/>
                </a:cxn>
                <a:cxn ang="0">
                  <a:pos x="76" y="242"/>
                </a:cxn>
                <a:cxn ang="0">
                  <a:pos x="54" y="230"/>
                </a:cxn>
                <a:cxn ang="0">
                  <a:pos x="37" y="214"/>
                </a:cxn>
                <a:cxn ang="0">
                  <a:pos x="22" y="196"/>
                </a:cxn>
                <a:cxn ang="0">
                  <a:pos x="10" y="174"/>
                </a:cxn>
                <a:cxn ang="0">
                  <a:pos x="2" y="150"/>
                </a:cxn>
                <a:cxn ang="0">
                  <a:pos x="0" y="125"/>
                </a:cxn>
              </a:cxnLst>
              <a:rect l="0" t="0" r="r" b="b"/>
              <a:pathLst>
                <a:path w="251" h="251">
                  <a:moveTo>
                    <a:pt x="0" y="125"/>
                  </a:moveTo>
                  <a:lnTo>
                    <a:pt x="2" y="100"/>
                  </a:lnTo>
                  <a:lnTo>
                    <a:pt x="10" y="76"/>
                  </a:lnTo>
                  <a:lnTo>
                    <a:pt x="22" y="55"/>
                  </a:lnTo>
                  <a:lnTo>
                    <a:pt x="37" y="37"/>
                  </a:lnTo>
                  <a:lnTo>
                    <a:pt x="54" y="22"/>
                  </a:lnTo>
                  <a:lnTo>
                    <a:pt x="76" y="10"/>
                  </a:lnTo>
                  <a:lnTo>
                    <a:pt x="100" y="2"/>
                  </a:lnTo>
                  <a:lnTo>
                    <a:pt x="125" y="0"/>
                  </a:lnTo>
                  <a:lnTo>
                    <a:pt x="150" y="2"/>
                  </a:lnTo>
                  <a:lnTo>
                    <a:pt x="174" y="10"/>
                  </a:lnTo>
                  <a:lnTo>
                    <a:pt x="196" y="22"/>
                  </a:lnTo>
                  <a:lnTo>
                    <a:pt x="215" y="37"/>
                  </a:lnTo>
                  <a:lnTo>
                    <a:pt x="229" y="55"/>
                  </a:lnTo>
                  <a:lnTo>
                    <a:pt x="241" y="76"/>
                  </a:lnTo>
                  <a:lnTo>
                    <a:pt x="248" y="100"/>
                  </a:lnTo>
                  <a:lnTo>
                    <a:pt x="251" y="125"/>
                  </a:lnTo>
                  <a:lnTo>
                    <a:pt x="248" y="150"/>
                  </a:lnTo>
                  <a:lnTo>
                    <a:pt x="241" y="174"/>
                  </a:lnTo>
                  <a:lnTo>
                    <a:pt x="229" y="196"/>
                  </a:lnTo>
                  <a:lnTo>
                    <a:pt x="215" y="214"/>
                  </a:lnTo>
                  <a:lnTo>
                    <a:pt x="196" y="230"/>
                  </a:lnTo>
                  <a:lnTo>
                    <a:pt x="174" y="242"/>
                  </a:lnTo>
                  <a:lnTo>
                    <a:pt x="150" y="249"/>
                  </a:lnTo>
                  <a:lnTo>
                    <a:pt x="125" y="251"/>
                  </a:lnTo>
                  <a:lnTo>
                    <a:pt x="100" y="249"/>
                  </a:lnTo>
                  <a:lnTo>
                    <a:pt x="76" y="242"/>
                  </a:lnTo>
                  <a:lnTo>
                    <a:pt x="54" y="230"/>
                  </a:lnTo>
                  <a:lnTo>
                    <a:pt x="37" y="214"/>
                  </a:lnTo>
                  <a:lnTo>
                    <a:pt x="22" y="196"/>
                  </a:lnTo>
                  <a:lnTo>
                    <a:pt x="10" y="174"/>
                  </a:lnTo>
                  <a:lnTo>
                    <a:pt x="2" y="150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FFBA3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854" name="Freeform 14"/>
            <p:cNvSpPr>
              <a:spLocks/>
            </p:cNvSpPr>
            <p:nvPr/>
          </p:nvSpPr>
          <p:spPr bwMode="auto">
            <a:xfrm>
              <a:off x="249" y="2032"/>
              <a:ext cx="93" cy="37"/>
            </a:xfrm>
            <a:custGeom>
              <a:avLst/>
              <a:gdLst/>
              <a:ahLst/>
              <a:cxnLst>
                <a:cxn ang="0">
                  <a:pos x="37" y="108"/>
                </a:cxn>
                <a:cxn ang="0">
                  <a:pos x="43" y="93"/>
                </a:cxn>
                <a:cxn ang="0">
                  <a:pos x="53" y="79"/>
                </a:cxn>
                <a:cxn ang="0">
                  <a:pos x="64" y="67"/>
                </a:cxn>
                <a:cxn ang="0">
                  <a:pos x="76" y="56"/>
                </a:cxn>
                <a:cxn ang="0">
                  <a:pos x="90" y="48"/>
                </a:cxn>
                <a:cxn ang="0">
                  <a:pos x="106" y="42"/>
                </a:cxn>
                <a:cxn ang="0">
                  <a:pos x="123" y="37"/>
                </a:cxn>
                <a:cxn ang="0">
                  <a:pos x="140" y="36"/>
                </a:cxn>
                <a:cxn ang="0">
                  <a:pos x="158" y="37"/>
                </a:cxn>
                <a:cxn ang="0">
                  <a:pos x="174" y="42"/>
                </a:cxn>
                <a:cxn ang="0">
                  <a:pos x="190" y="48"/>
                </a:cxn>
                <a:cxn ang="0">
                  <a:pos x="205" y="56"/>
                </a:cxn>
                <a:cxn ang="0">
                  <a:pos x="217" y="67"/>
                </a:cxn>
                <a:cxn ang="0">
                  <a:pos x="228" y="79"/>
                </a:cxn>
                <a:cxn ang="0">
                  <a:pos x="237" y="93"/>
                </a:cxn>
                <a:cxn ang="0">
                  <a:pos x="244" y="108"/>
                </a:cxn>
                <a:cxn ang="0">
                  <a:pos x="251" y="108"/>
                </a:cxn>
                <a:cxn ang="0">
                  <a:pos x="259" y="108"/>
                </a:cxn>
                <a:cxn ang="0">
                  <a:pos x="265" y="108"/>
                </a:cxn>
                <a:cxn ang="0">
                  <a:pos x="270" y="108"/>
                </a:cxn>
                <a:cxn ang="0">
                  <a:pos x="274" y="108"/>
                </a:cxn>
                <a:cxn ang="0">
                  <a:pos x="278" y="108"/>
                </a:cxn>
                <a:cxn ang="0">
                  <a:pos x="279" y="108"/>
                </a:cxn>
                <a:cxn ang="0">
                  <a:pos x="280" y="108"/>
                </a:cxn>
                <a:cxn ang="0">
                  <a:pos x="278" y="99"/>
                </a:cxn>
                <a:cxn ang="0">
                  <a:pos x="275" y="92"/>
                </a:cxn>
                <a:cxn ang="0">
                  <a:pos x="272" y="83"/>
                </a:cxn>
                <a:cxn ang="0">
                  <a:pos x="268" y="75"/>
                </a:cxn>
                <a:cxn ang="0">
                  <a:pos x="257" y="59"/>
                </a:cxn>
                <a:cxn ang="0">
                  <a:pos x="245" y="45"/>
                </a:cxn>
                <a:cxn ang="0">
                  <a:pos x="231" y="32"/>
                </a:cxn>
                <a:cxn ang="0">
                  <a:pos x="216" y="21"/>
                </a:cxn>
                <a:cxn ang="0">
                  <a:pos x="198" y="12"/>
                </a:cxn>
                <a:cxn ang="0">
                  <a:pos x="180" y="6"/>
                </a:cxn>
                <a:cxn ang="0">
                  <a:pos x="160" y="1"/>
                </a:cxn>
                <a:cxn ang="0">
                  <a:pos x="140" y="0"/>
                </a:cxn>
                <a:cxn ang="0">
                  <a:pos x="121" y="1"/>
                </a:cxn>
                <a:cxn ang="0">
                  <a:pos x="101" y="6"/>
                </a:cxn>
                <a:cxn ang="0">
                  <a:pos x="82" y="12"/>
                </a:cxn>
                <a:cxn ang="0">
                  <a:pos x="66" y="21"/>
                </a:cxn>
                <a:cxn ang="0">
                  <a:pos x="51" y="31"/>
                </a:cxn>
                <a:cxn ang="0">
                  <a:pos x="37" y="44"/>
                </a:cxn>
                <a:cxn ang="0">
                  <a:pos x="25" y="58"/>
                </a:cxn>
                <a:cxn ang="0">
                  <a:pos x="14" y="74"/>
                </a:cxn>
                <a:cxn ang="0">
                  <a:pos x="9" y="83"/>
                </a:cxn>
                <a:cxn ang="0">
                  <a:pos x="5" y="91"/>
                </a:cxn>
                <a:cxn ang="0">
                  <a:pos x="2" y="99"/>
                </a:cxn>
                <a:cxn ang="0">
                  <a:pos x="0" y="108"/>
                </a:cxn>
                <a:cxn ang="0">
                  <a:pos x="1" y="108"/>
                </a:cxn>
                <a:cxn ang="0">
                  <a:pos x="4" y="110"/>
                </a:cxn>
                <a:cxn ang="0">
                  <a:pos x="9" y="111"/>
                </a:cxn>
                <a:cxn ang="0">
                  <a:pos x="15" y="112"/>
                </a:cxn>
                <a:cxn ang="0">
                  <a:pos x="23" y="113"/>
                </a:cxn>
                <a:cxn ang="0">
                  <a:pos x="28" y="113"/>
                </a:cxn>
                <a:cxn ang="0">
                  <a:pos x="33" y="111"/>
                </a:cxn>
                <a:cxn ang="0">
                  <a:pos x="37" y="108"/>
                </a:cxn>
              </a:cxnLst>
              <a:rect l="0" t="0" r="r" b="b"/>
              <a:pathLst>
                <a:path w="280" h="113">
                  <a:moveTo>
                    <a:pt x="37" y="108"/>
                  </a:moveTo>
                  <a:lnTo>
                    <a:pt x="43" y="93"/>
                  </a:lnTo>
                  <a:lnTo>
                    <a:pt x="53" y="79"/>
                  </a:lnTo>
                  <a:lnTo>
                    <a:pt x="64" y="67"/>
                  </a:lnTo>
                  <a:lnTo>
                    <a:pt x="76" y="56"/>
                  </a:lnTo>
                  <a:lnTo>
                    <a:pt x="90" y="48"/>
                  </a:lnTo>
                  <a:lnTo>
                    <a:pt x="106" y="42"/>
                  </a:lnTo>
                  <a:lnTo>
                    <a:pt x="123" y="37"/>
                  </a:lnTo>
                  <a:lnTo>
                    <a:pt x="140" y="36"/>
                  </a:lnTo>
                  <a:lnTo>
                    <a:pt x="158" y="37"/>
                  </a:lnTo>
                  <a:lnTo>
                    <a:pt x="174" y="42"/>
                  </a:lnTo>
                  <a:lnTo>
                    <a:pt x="190" y="48"/>
                  </a:lnTo>
                  <a:lnTo>
                    <a:pt x="205" y="56"/>
                  </a:lnTo>
                  <a:lnTo>
                    <a:pt x="217" y="67"/>
                  </a:lnTo>
                  <a:lnTo>
                    <a:pt x="228" y="79"/>
                  </a:lnTo>
                  <a:lnTo>
                    <a:pt x="237" y="93"/>
                  </a:lnTo>
                  <a:lnTo>
                    <a:pt x="244" y="108"/>
                  </a:lnTo>
                  <a:lnTo>
                    <a:pt x="251" y="108"/>
                  </a:lnTo>
                  <a:lnTo>
                    <a:pt x="259" y="108"/>
                  </a:lnTo>
                  <a:lnTo>
                    <a:pt x="265" y="108"/>
                  </a:lnTo>
                  <a:lnTo>
                    <a:pt x="270" y="108"/>
                  </a:lnTo>
                  <a:lnTo>
                    <a:pt x="274" y="108"/>
                  </a:lnTo>
                  <a:lnTo>
                    <a:pt x="278" y="108"/>
                  </a:lnTo>
                  <a:lnTo>
                    <a:pt x="279" y="108"/>
                  </a:lnTo>
                  <a:lnTo>
                    <a:pt x="280" y="108"/>
                  </a:lnTo>
                  <a:lnTo>
                    <a:pt x="278" y="99"/>
                  </a:lnTo>
                  <a:lnTo>
                    <a:pt x="275" y="92"/>
                  </a:lnTo>
                  <a:lnTo>
                    <a:pt x="272" y="83"/>
                  </a:lnTo>
                  <a:lnTo>
                    <a:pt x="268" y="75"/>
                  </a:lnTo>
                  <a:lnTo>
                    <a:pt x="257" y="59"/>
                  </a:lnTo>
                  <a:lnTo>
                    <a:pt x="245" y="45"/>
                  </a:lnTo>
                  <a:lnTo>
                    <a:pt x="231" y="32"/>
                  </a:lnTo>
                  <a:lnTo>
                    <a:pt x="216" y="21"/>
                  </a:lnTo>
                  <a:lnTo>
                    <a:pt x="198" y="12"/>
                  </a:lnTo>
                  <a:lnTo>
                    <a:pt x="180" y="6"/>
                  </a:lnTo>
                  <a:lnTo>
                    <a:pt x="160" y="1"/>
                  </a:lnTo>
                  <a:lnTo>
                    <a:pt x="140" y="0"/>
                  </a:lnTo>
                  <a:lnTo>
                    <a:pt x="121" y="1"/>
                  </a:lnTo>
                  <a:lnTo>
                    <a:pt x="101" y="6"/>
                  </a:lnTo>
                  <a:lnTo>
                    <a:pt x="82" y="12"/>
                  </a:lnTo>
                  <a:lnTo>
                    <a:pt x="66" y="21"/>
                  </a:lnTo>
                  <a:lnTo>
                    <a:pt x="51" y="31"/>
                  </a:lnTo>
                  <a:lnTo>
                    <a:pt x="37" y="44"/>
                  </a:lnTo>
                  <a:lnTo>
                    <a:pt x="25" y="58"/>
                  </a:lnTo>
                  <a:lnTo>
                    <a:pt x="14" y="74"/>
                  </a:lnTo>
                  <a:lnTo>
                    <a:pt x="9" y="83"/>
                  </a:lnTo>
                  <a:lnTo>
                    <a:pt x="5" y="91"/>
                  </a:lnTo>
                  <a:lnTo>
                    <a:pt x="2" y="99"/>
                  </a:lnTo>
                  <a:lnTo>
                    <a:pt x="0" y="108"/>
                  </a:lnTo>
                  <a:lnTo>
                    <a:pt x="1" y="108"/>
                  </a:lnTo>
                  <a:lnTo>
                    <a:pt x="4" y="110"/>
                  </a:lnTo>
                  <a:lnTo>
                    <a:pt x="9" y="111"/>
                  </a:lnTo>
                  <a:lnTo>
                    <a:pt x="15" y="112"/>
                  </a:lnTo>
                  <a:lnTo>
                    <a:pt x="23" y="113"/>
                  </a:lnTo>
                  <a:lnTo>
                    <a:pt x="28" y="113"/>
                  </a:lnTo>
                  <a:lnTo>
                    <a:pt x="33" y="111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849B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855" name="Freeform 15"/>
            <p:cNvSpPr>
              <a:spLocks/>
            </p:cNvSpPr>
            <p:nvPr/>
          </p:nvSpPr>
          <p:spPr bwMode="auto">
            <a:xfrm>
              <a:off x="249" y="2032"/>
              <a:ext cx="93" cy="37"/>
            </a:xfrm>
            <a:custGeom>
              <a:avLst/>
              <a:gdLst/>
              <a:ahLst/>
              <a:cxnLst>
                <a:cxn ang="0">
                  <a:pos x="36" y="108"/>
                </a:cxn>
                <a:cxn ang="0">
                  <a:pos x="42" y="93"/>
                </a:cxn>
                <a:cxn ang="0">
                  <a:pos x="52" y="79"/>
                </a:cxn>
                <a:cxn ang="0">
                  <a:pos x="63" y="67"/>
                </a:cxn>
                <a:cxn ang="0">
                  <a:pos x="75" y="56"/>
                </a:cxn>
                <a:cxn ang="0">
                  <a:pos x="89" y="48"/>
                </a:cxn>
                <a:cxn ang="0">
                  <a:pos x="105" y="42"/>
                </a:cxn>
                <a:cxn ang="0">
                  <a:pos x="122" y="37"/>
                </a:cxn>
                <a:cxn ang="0">
                  <a:pos x="139" y="36"/>
                </a:cxn>
                <a:cxn ang="0">
                  <a:pos x="157" y="37"/>
                </a:cxn>
                <a:cxn ang="0">
                  <a:pos x="173" y="42"/>
                </a:cxn>
                <a:cxn ang="0">
                  <a:pos x="189" y="48"/>
                </a:cxn>
                <a:cxn ang="0">
                  <a:pos x="204" y="56"/>
                </a:cxn>
                <a:cxn ang="0">
                  <a:pos x="216" y="67"/>
                </a:cxn>
                <a:cxn ang="0">
                  <a:pos x="227" y="79"/>
                </a:cxn>
                <a:cxn ang="0">
                  <a:pos x="236" y="93"/>
                </a:cxn>
                <a:cxn ang="0">
                  <a:pos x="243" y="108"/>
                </a:cxn>
                <a:cxn ang="0">
                  <a:pos x="250" y="108"/>
                </a:cxn>
                <a:cxn ang="0">
                  <a:pos x="258" y="108"/>
                </a:cxn>
                <a:cxn ang="0">
                  <a:pos x="264" y="108"/>
                </a:cxn>
                <a:cxn ang="0">
                  <a:pos x="269" y="108"/>
                </a:cxn>
                <a:cxn ang="0">
                  <a:pos x="273" y="108"/>
                </a:cxn>
                <a:cxn ang="0">
                  <a:pos x="277" y="108"/>
                </a:cxn>
                <a:cxn ang="0">
                  <a:pos x="278" y="108"/>
                </a:cxn>
                <a:cxn ang="0">
                  <a:pos x="279" y="108"/>
                </a:cxn>
                <a:cxn ang="0">
                  <a:pos x="277" y="99"/>
                </a:cxn>
                <a:cxn ang="0">
                  <a:pos x="274" y="92"/>
                </a:cxn>
                <a:cxn ang="0">
                  <a:pos x="271" y="83"/>
                </a:cxn>
                <a:cxn ang="0">
                  <a:pos x="267" y="75"/>
                </a:cxn>
                <a:cxn ang="0">
                  <a:pos x="256" y="59"/>
                </a:cxn>
                <a:cxn ang="0">
                  <a:pos x="244" y="45"/>
                </a:cxn>
                <a:cxn ang="0">
                  <a:pos x="230" y="32"/>
                </a:cxn>
                <a:cxn ang="0">
                  <a:pos x="215" y="21"/>
                </a:cxn>
                <a:cxn ang="0">
                  <a:pos x="197" y="12"/>
                </a:cxn>
                <a:cxn ang="0">
                  <a:pos x="179" y="6"/>
                </a:cxn>
                <a:cxn ang="0">
                  <a:pos x="159" y="1"/>
                </a:cxn>
                <a:cxn ang="0">
                  <a:pos x="139" y="0"/>
                </a:cxn>
                <a:cxn ang="0">
                  <a:pos x="120" y="1"/>
                </a:cxn>
                <a:cxn ang="0">
                  <a:pos x="100" y="6"/>
                </a:cxn>
                <a:cxn ang="0">
                  <a:pos x="81" y="12"/>
                </a:cxn>
                <a:cxn ang="0">
                  <a:pos x="65" y="21"/>
                </a:cxn>
                <a:cxn ang="0">
                  <a:pos x="50" y="31"/>
                </a:cxn>
                <a:cxn ang="0">
                  <a:pos x="36" y="44"/>
                </a:cxn>
                <a:cxn ang="0">
                  <a:pos x="24" y="58"/>
                </a:cxn>
                <a:cxn ang="0">
                  <a:pos x="13" y="74"/>
                </a:cxn>
                <a:cxn ang="0">
                  <a:pos x="8" y="83"/>
                </a:cxn>
                <a:cxn ang="0">
                  <a:pos x="5" y="91"/>
                </a:cxn>
                <a:cxn ang="0">
                  <a:pos x="2" y="99"/>
                </a:cxn>
                <a:cxn ang="0">
                  <a:pos x="0" y="108"/>
                </a:cxn>
                <a:cxn ang="0">
                  <a:pos x="1" y="108"/>
                </a:cxn>
                <a:cxn ang="0">
                  <a:pos x="4" y="110"/>
                </a:cxn>
                <a:cxn ang="0">
                  <a:pos x="8" y="111"/>
                </a:cxn>
                <a:cxn ang="0">
                  <a:pos x="15" y="112"/>
                </a:cxn>
                <a:cxn ang="0">
                  <a:pos x="22" y="113"/>
                </a:cxn>
                <a:cxn ang="0">
                  <a:pos x="27" y="113"/>
                </a:cxn>
                <a:cxn ang="0">
                  <a:pos x="32" y="111"/>
                </a:cxn>
                <a:cxn ang="0">
                  <a:pos x="36" y="108"/>
                </a:cxn>
              </a:cxnLst>
              <a:rect l="0" t="0" r="r" b="b"/>
              <a:pathLst>
                <a:path w="279" h="113">
                  <a:moveTo>
                    <a:pt x="36" y="108"/>
                  </a:moveTo>
                  <a:lnTo>
                    <a:pt x="42" y="93"/>
                  </a:lnTo>
                  <a:lnTo>
                    <a:pt x="52" y="79"/>
                  </a:lnTo>
                  <a:lnTo>
                    <a:pt x="63" y="67"/>
                  </a:lnTo>
                  <a:lnTo>
                    <a:pt x="75" y="56"/>
                  </a:lnTo>
                  <a:lnTo>
                    <a:pt x="89" y="48"/>
                  </a:lnTo>
                  <a:lnTo>
                    <a:pt x="105" y="42"/>
                  </a:lnTo>
                  <a:lnTo>
                    <a:pt x="122" y="37"/>
                  </a:lnTo>
                  <a:lnTo>
                    <a:pt x="139" y="36"/>
                  </a:lnTo>
                  <a:lnTo>
                    <a:pt x="157" y="37"/>
                  </a:lnTo>
                  <a:lnTo>
                    <a:pt x="173" y="42"/>
                  </a:lnTo>
                  <a:lnTo>
                    <a:pt x="189" y="48"/>
                  </a:lnTo>
                  <a:lnTo>
                    <a:pt x="204" y="56"/>
                  </a:lnTo>
                  <a:lnTo>
                    <a:pt x="216" y="67"/>
                  </a:lnTo>
                  <a:lnTo>
                    <a:pt x="227" y="79"/>
                  </a:lnTo>
                  <a:lnTo>
                    <a:pt x="236" y="93"/>
                  </a:lnTo>
                  <a:lnTo>
                    <a:pt x="243" y="108"/>
                  </a:lnTo>
                  <a:lnTo>
                    <a:pt x="250" y="108"/>
                  </a:lnTo>
                  <a:lnTo>
                    <a:pt x="258" y="108"/>
                  </a:lnTo>
                  <a:lnTo>
                    <a:pt x="264" y="108"/>
                  </a:lnTo>
                  <a:lnTo>
                    <a:pt x="269" y="108"/>
                  </a:lnTo>
                  <a:lnTo>
                    <a:pt x="273" y="108"/>
                  </a:lnTo>
                  <a:lnTo>
                    <a:pt x="277" y="108"/>
                  </a:lnTo>
                  <a:lnTo>
                    <a:pt x="278" y="108"/>
                  </a:lnTo>
                  <a:lnTo>
                    <a:pt x="279" y="108"/>
                  </a:lnTo>
                  <a:lnTo>
                    <a:pt x="277" y="99"/>
                  </a:lnTo>
                  <a:lnTo>
                    <a:pt x="274" y="92"/>
                  </a:lnTo>
                  <a:lnTo>
                    <a:pt x="271" y="83"/>
                  </a:lnTo>
                  <a:lnTo>
                    <a:pt x="267" y="75"/>
                  </a:lnTo>
                  <a:lnTo>
                    <a:pt x="256" y="59"/>
                  </a:lnTo>
                  <a:lnTo>
                    <a:pt x="244" y="45"/>
                  </a:lnTo>
                  <a:lnTo>
                    <a:pt x="230" y="32"/>
                  </a:lnTo>
                  <a:lnTo>
                    <a:pt x="215" y="21"/>
                  </a:lnTo>
                  <a:lnTo>
                    <a:pt x="197" y="12"/>
                  </a:lnTo>
                  <a:lnTo>
                    <a:pt x="179" y="6"/>
                  </a:lnTo>
                  <a:lnTo>
                    <a:pt x="159" y="1"/>
                  </a:lnTo>
                  <a:lnTo>
                    <a:pt x="139" y="0"/>
                  </a:lnTo>
                  <a:lnTo>
                    <a:pt x="120" y="1"/>
                  </a:lnTo>
                  <a:lnTo>
                    <a:pt x="100" y="6"/>
                  </a:lnTo>
                  <a:lnTo>
                    <a:pt x="81" y="12"/>
                  </a:lnTo>
                  <a:lnTo>
                    <a:pt x="65" y="21"/>
                  </a:lnTo>
                  <a:lnTo>
                    <a:pt x="50" y="31"/>
                  </a:lnTo>
                  <a:lnTo>
                    <a:pt x="36" y="44"/>
                  </a:lnTo>
                  <a:lnTo>
                    <a:pt x="24" y="58"/>
                  </a:lnTo>
                  <a:lnTo>
                    <a:pt x="13" y="74"/>
                  </a:lnTo>
                  <a:lnTo>
                    <a:pt x="8" y="83"/>
                  </a:lnTo>
                  <a:lnTo>
                    <a:pt x="5" y="91"/>
                  </a:lnTo>
                  <a:lnTo>
                    <a:pt x="2" y="99"/>
                  </a:lnTo>
                  <a:lnTo>
                    <a:pt x="0" y="108"/>
                  </a:lnTo>
                  <a:lnTo>
                    <a:pt x="1" y="108"/>
                  </a:lnTo>
                  <a:lnTo>
                    <a:pt x="4" y="110"/>
                  </a:lnTo>
                  <a:lnTo>
                    <a:pt x="8" y="111"/>
                  </a:lnTo>
                  <a:lnTo>
                    <a:pt x="15" y="112"/>
                  </a:lnTo>
                  <a:lnTo>
                    <a:pt x="22" y="113"/>
                  </a:lnTo>
                  <a:lnTo>
                    <a:pt x="27" y="113"/>
                  </a:lnTo>
                  <a:lnTo>
                    <a:pt x="32" y="111"/>
                  </a:lnTo>
                  <a:lnTo>
                    <a:pt x="36" y="108"/>
                  </a:lnTo>
                  <a:close/>
                </a:path>
              </a:pathLst>
            </a:custGeom>
            <a:solidFill>
              <a:srgbClr val="849B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856" name="Freeform 16"/>
            <p:cNvSpPr>
              <a:spLocks/>
            </p:cNvSpPr>
            <p:nvPr/>
          </p:nvSpPr>
          <p:spPr bwMode="auto">
            <a:xfrm>
              <a:off x="249" y="2032"/>
              <a:ext cx="93" cy="37"/>
            </a:xfrm>
            <a:custGeom>
              <a:avLst/>
              <a:gdLst/>
              <a:ahLst/>
              <a:cxnLst>
                <a:cxn ang="0">
                  <a:pos x="38" y="108"/>
                </a:cxn>
                <a:cxn ang="0">
                  <a:pos x="44" y="93"/>
                </a:cxn>
                <a:cxn ang="0">
                  <a:pos x="54" y="79"/>
                </a:cxn>
                <a:cxn ang="0">
                  <a:pos x="65" y="67"/>
                </a:cxn>
                <a:cxn ang="0">
                  <a:pos x="77" y="56"/>
                </a:cxn>
                <a:cxn ang="0">
                  <a:pos x="91" y="48"/>
                </a:cxn>
                <a:cxn ang="0">
                  <a:pos x="107" y="42"/>
                </a:cxn>
                <a:cxn ang="0">
                  <a:pos x="124" y="37"/>
                </a:cxn>
                <a:cxn ang="0">
                  <a:pos x="141" y="36"/>
                </a:cxn>
                <a:cxn ang="0">
                  <a:pos x="159" y="37"/>
                </a:cxn>
                <a:cxn ang="0">
                  <a:pos x="175" y="42"/>
                </a:cxn>
                <a:cxn ang="0">
                  <a:pos x="191" y="48"/>
                </a:cxn>
                <a:cxn ang="0">
                  <a:pos x="206" y="56"/>
                </a:cxn>
                <a:cxn ang="0">
                  <a:pos x="218" y="67"/>
                </a:cxn>
                <a:cxn ang="0">
                  <a:pos x="229" y="79"/>
                </a:cxn>
                <a:cxn ang="0">
                  <a:pos x="238" y="93"/>
                </a:cxn>
                <a:cxn ang="0">
                  <a:pos x="245" y="108"/>
                </a:cxn>
                <a:cxn ang="0">
                  <a:pos x="252" y="108"/>
                </a:cxn>
                <a:cxn ang="0">
                  <a:pos x="260" y="108"/>
                </a:cxn>
                <a:cxn ang="0">
                  <a:pos x="266" y="108"/>
                </a:cxn>
                <a:cxn ang="0">
                  <a:pos x="271" y="108"/>
                </a:cxn>
                <a:cxn ang="0">
                  <a:pos x="275" y="108"/>
                </a:cxn>
                <a:cxn ang="0">
                  <a:pos x="279" y="108"/>
                </a:cxn>
                <a:cxn ang="0">
                  <a:pos x="280" y="108"/>
                </a:cxn>
                <a:cxn ang="0">
                  <a:pos x="281" y="108"/>
                </a:cxn>
                <a:cxn ang="0">
                  <a:pos x="279" y="99"/>
                </a:cxn>
                <a:cxn ang="0">
                  <a:pos x="276" y="92"/>
                </a:cxn>
                <a:cxn ang="0">
                  <a:pos x="273" y="83"/>
                </a:cxn>
                <a:cxn ang="0">
                  <a:pos x="269" y="75"/>
                </a:cxn>
                <a:cxn ang="0">
                  <a:pos x="258" y="59"/>
                </a:cxn>
                <a:cxn ang="0">
                  <a:pos x="246" y="45"/>
                </a:cxn>
                <a:cxn ang="0">
                  <a:pos x="232" y="32"/>
                </a:cxn>
                <a:cxn ang="0">
                  <a:pos x="217" y="21"/>
                </a:cxn>
                <a:cxn ang="0">
                  <a:pos x="199" y="12"/>
                </a:cxn>
                <a:cxn ang="0">
                  <a:pos x="181" y="6"/>
                </a:cxn>
                <a:cxn ang="0">
                  <a:pos x="161" y="1"/>
                </a:cxn>
                <a:cxn ang="0">
                  <a:pos x="141" y="0"/>
                </a:cxn>
                <a:cxn ang="0">
                  <a:pos x="122" y="1"/>
                </a:cxn>
                <a:cxn ang="0">
                  <a:pos x="102" y="6"/>
                </a:cxn>
                <a:cxn ang="0">
                  <a:pos x="83" y="12"/>
                </a:cxn>
                <a:cxn ang="0">
                  <a:pos x="67" y="21"/>
                </a:cxn>
                <a:cxn ang="0">
                  <a:pos x="52" y="31"/>
                </a:cxn>
                <a:cxn ang="0">
                  <a:pos x="38" y="44"/>
                </a:cxn>
                <a:cxn ang="0">
                  <a:pos x="26" y="58"/>
                </a:cxn>
                <a:cxn ang="0">
                  <a:pos x="15" y="74"/>
                </a:cxn>
                <a:cxn ang="0">
                  <a:pos x="10" y="83"/>
                </a:cxn>
                <a:cxn ang="0">
                  <a:pos x="6" y="91"/>
                </a:cxn>
                <a:cxn ang="0">
                  <a:pos x="3" y="99"/>
                </a:cxn>
                <a:cxn ang="0">
                  <a:pos x="0" y="108"/>
                </a:cxn>
                <a:cxn ang="0">
                  <a:pos x="1" y="108"/>
                </a:cxn>
                <a:cxn ang="0">
                  <a:pos x="4" y="110"/>
                </a:cxn>
                <a:cxn ang="0">
                  <a:pos x="9" y="111"/>
                </a:cxn>
                <a:cxn ang="0">
                  <a:pos x="16" y="112"/>
                </a:cxn>
                <a:cxn ang="0">
                  <a:pos x="22" y="113"/>
                </a:cxn>
                <a:cxn ang="0">
                  <a:pos x="29" y="113"/>
                </a:cxn>
                <a:cxn ang="0">
                  <a:pos x="34" y="111"/>
                </a:cxn>
                <a:cxn ang="0">
                  <a:pos x="38" y="108"/>
                </a:cxn>
              </a:cxnLst>
              <a:rect l="0" t="0" r="r" b="b"/>
              <a:pathLst>
                <a:path w="281" h="113">
                  <a:moveTo>
                    <a:pt x="38" y="108"/>
                  </a:moveTo>
                  <a:lnTo>
                    <a:pt x="44" y="93"/>
                  </a:lnTo>
                  <a:lnTo>
                    <a:pt x="54" y="79"/>
                  </a:lnTo>
                  <a:lnTo>
                    <a:pt x="65" y="67"/>
                  </a:lnTo>
                  <a:lnTo>
                    <a:pt x="77" y="56"/>
                  </a:lnTo>
                  <a:lnTo>
                    <a:pt x="91" y="48"/>
                  </a:lnTo>
                  <a:lnTo>
                    <a:pt x="107" y="42"/>
                  </a:lnTo>
                  <a:lnTo>
                    <a:pt x="124" y="37"/>
                  </a:lnTo>
                  <a:lnTo>
                    <a:pt x="141" y="36"/>
                  </a:lnTo>
                  <a:lnTo>
                    <a:pt x="159" y="37"/>
                  </a:lnTo>
                  <a:lnTo>
                    <a:pt x="175" y="42"/>
                  </a:lnTo>
                  <a:lnTo>
                    <a:pt x="191" y="48"/>
                  </a:lnTo>
                  <a:lnTo>
                    <a:pt x="206" y="56"/>
                  </a:lnTo>
                  <a:lnTo>
                    <a:pt x="218" y="67"/>
                  </a:lnTo>
                  <a:lnTo>
                    <a:pt x="229" y="79"/>
                  </a:lnTo>
                  <a:lnTo>
                    <a:pt x="238" y="93"/>
                  </a:lnTo>
                  <a:lnTo>
                    <a:pt x="245" y="108"/>
                  </a:lnTo>
                  <a:lnTo>
                    <a:pt x="252" y="108"/>
                  </a:lnTo>
                  <a:lnTo>
                    <a:pt x="260" y="108"/>
                  </a:lnTo>
                  <a:lnTo>
                    <a:pt x="266" y="108"/>
                  </a:lnTo>
                  <a:lnTo>
                    <a:pt x="271" y="108"/>
                  </a:lnTo>
                  <a:lnTo>
                    <a:pt x="275" y="108"/>
                  </a:lnTo>
                  <a:lnTo>
                    <a:pt x="279" y="108"/>
                  </a:lnTo>
                  <a:lnTo>
                    <a:pt x="280" y="108"/>
                  </a:lnTo>
                  <a:lnTo>
                    <a:pt x="281" y="108"/>
                  </a:lnTo>
                  <a:lnTo>
                    <a:pt x="279" y="99"/>
                  </a:lnTo>
                  <a:lnTo>
                    <a:pt x="276" y="92"/>
                  </a:lnTo>
                  <a:lnTo>
                    <a:pt x="273" y="83"/>
                  </a:lnTo>
                  <a:lnTo>
                    <a:pt x="269" y="75"/>
                  </a:lnTo>
                  <a:lnTo>
                    <a:pt x="258" y="59"/>
                  </a:lnTo>
                  <a:lnTo>
                    <a:pt x="246" y="45"/>
                  </a:lnTo>
                  <a:lnTo>
                    <a:pt x="232" y="32"/>
                  </a:lnTo>
                  <a:lnTo>
                    <a:pt x="217" y="21"/>
                  </a:lnTo>
                  <a:lnTo>
                    <a:pt x="199" y="12"/>
                  </a:lnTo>
                  <a:lnTo>
                    <a:pt x="181" y="6"/>
                  </a:lnTo>
                  <a:lnTo>
                    <a:pt x="161" y="1"/>
                  </a:lnTo>
                  <a:lnTo>
                    <a:pt x="141" y="0"/>
                  </a:lnTo>
                  <a:lnTo>
                    <a:pt x="122" y="1"/>
                  </a:lnTo>
                  <a:lnTo>
                    <a:pt x="102" y="6"/>
                  </a:lnTo>
                  <a:lnTo>
                    <a:pt x="83" y="12"/>
                  </a:lnTo>
                  <a:lnTo>
                    <a:pt x="67" y="21"/>
                  </a:lnTo>
                  <a:lnTo>
                    <a:pt x="52" y="31"/>
                  </a:lnTo>
                  <a:lnTo>
                    <a:pt x="38" y="44"/>
                  </a:lnTo>
                  <a:lnTo>
                    <a:pt x="26" y="58"/>
                  </a:lnTo>
                  <a:lnTo>
                    <a:pt x="15" y="74"/>
                  </a:lnTo>
                  <a:lnTo>
                    <a:pt x="10" y="83"/>
                  </a:lnTo>
                  <a:lnTo>
                    <a:pt x="6" y="91"/>
                  </a:lnTo>
                  <a:lnTo>
                    <a:pt x="3" y="99"/>
                  </a:lnTo>
                  <a:lnTo>
                    <a:pt x="0" y="108"/>
                  </a:lnTo>
                  <a:lnTo>
                    <a:pt x="1" y="108"/>
                  </a:lnTo>
                  <a:lnTo>
                    <a:pt x="4" y="110"/>
                  </a:lnTo>
                  <a:lnTo>
                    <a:pt x="9" y="111"/>
                  </a:lnTo>
                  <a:lnTo>
                    <a:pt x="16" y="112"/>
                  </a:lnTo>
                  <a:lnTo>
                    <a:pt x="22" y="113"/>
                  </a:lnTo>
                  <a:lnTo>
                    <a:pt x="29" y="113"/>
                  </a:lnTo>
                  <a:lnTo>
                    <a:pt x="34" y="111"/>
                  </a:lnTo>
                  <a:lnTo>
                    <a:pt x="38" y="108"/>
                  </a:lnTo>
                  <a:close/>
                </a:path>
              </a:pathLst>
            </a:custGeom>
            <a:solidFill>
              <a:srgbClr val="849B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857" name="Freeform 17"/>
            <p:cNvSpPr>
              <a:spLocks/>
            </p:cNvSpPr>
            <p:nvPr/>
          </p:nvSpPr>
          <p:spPr bwMode="auto">
            <a:xfrm>
              <a:off x="249" y="2032"/>
              <a:ext cx="93" cy="38"/>
            </a:xfrm>
            <a:custGeom>
              <a:avLst/>
              <a:gdLst/>
              <a:ahLst/>
              <a:cxnLst>
                <a:cxn ang="0">
                  <a:pos x="38" y="108"/>
                </a:cxn>
                <a:cxn ang="0">
                  <a:pos x="44" y="93"/>
                </a:cxn>
                <a:cxn ang="0">
                  <a:pos x="54" y="79"/>
                </a:cxn>
                <a:cxn ang="0">
                  <a:pos x="65" y="67"/>
                </a:cxn>
                <a:cxn ang="0">
                  <a:pos x="77" y="56"/>
                </a:cxn>
                <a:cxn ang="0">
                  <a:pos x="91" y="48"/>
                </a:cxn>
                <a:cxn ang="0">
                  <a:pos x="107" y="42"/>
                </a:cxn>
                <a:cxn ang="0">
                  <a:pos x="124" y="37"/>
                </a:cxn>
                <a:cxn ang="0">
                  <a:pos x="141" y="36"/>
                </a:cxn>
                <a:cxn ang="0">
                  <a:pos x="159" y="37"/>
                </a:cxn>
                <a:cxn ang="0">
                  <a:pos x="175" y="42"/>
                </a:cxn>
                <a:cxn ang="0">
                  <a:pos x="191" y="48"/>
                </a:cxn>
                <a:cxn ang="0">
                  <a:pos x="206" y="56"/>
                </a:cxn>
                <a:cxn ang="0">
                  <a:pos x="218" y="67"/>
                </a:cxn>
                <a:cxn ang="0">
                  <a:pos x="229" y="79"/>
                </a:cxn>
                <a:cxn ang="0">
                  <a:pos x="238" y="93"/>
                </a:cxn>
                <a:cxn ang="0">
                  <a:pos x="245" y="108"/>
                </a:cxn>
                <a:cxn ang="0">
                  <a:pos x="248" y="110"/>
                </a:cxn>
                <a:cxn ang="0">
                  <a:pos x="252" y="112"/>
                </a:cxn>
                <a:cxn ang="0">
                  <a:pos x="259" y="113"/>
                </a:cxn>
                <a:cxn ang="0">
                  <a:pos x="266" y="113"/>
                </a:cxn>
                <a:cxn ang="0">
                  <a:pos x="272" y="112"/>
                </a:cxn>
                <a:cxn ang="0">
                  <a:pos x="278" y="112"/>
                </a:cxn>
                <a:cxn ang="0">
                  <a:pos x="281" y="110"/>
                </a:cxn>
                <a:cxn ang="0">
                  <a:pos x="281" y="108"/>
                </a:cxn>
                <a:cxn ang="0">
                  <a:pos x="279" y="99"/>
                </a:cxn>
                <a:cxn ang="0">
                  <a:pos x="276" y="92"/>
                </a:cxn>
                <a:cxn ang="0">
                  <a:pos x="273" y="83"/>
                </a:cxn>
                <a:cxn ang="0">
                  <a:pos x="269" y="75"/>
                </a:cxn>
                <a:cxn ang="0">
                  <a:pos x="258" y="59"/>
                </a:cxn>
                <a:cxn ang="0">
                  <a:pos x="246" y="45"/>
                </a:cxn>
                <a:cxn ang="0">
                  <a:pos x="232" y="32"/>
                </a:cxn>
                <a:cxn ang="0">
                  <a:pos x="217" y="21"/>
                </a:cxn>
                <a:cxn ang="0">
                  <a:pos x="199" y="12"/>
                </a:cxn>
                <a:cxn ang="0">
                  <a:pos x="181" y="6"/>
                </a:cxn>
                <a:cxn ang="0">
                  <a:pos x="161" y="1"/>
                </a:cxn>
                <a:cxn ang="0">
                  <a:pos x="141" y="0"/>
                </a:cxn>
                <a:cxn ang="0">
                  <a:pos x="122" y="1"/>
                </a:cxn>
                <a:cxn ang="0">
                  <a:pos x="102" y="6"/>
                </a:cxn>
                <a:cxn ang="0">
                  <a:pos x="83" y="12"/>
                </a:cxn>
                <a:cxn ang="0">
                  <a:pos x="67" y="21"/>
                </a:cxn>
                <a:cxn ang="0">
                  <a:pos x="52" y="31"/>
                </a:cxn>
                <a:cxn ang="0">
                  <a:pos x="38" y="44"/>
                </a:cxn>
                <a:cxn ang="0">
                  <a:pos x="26" y="58"/>
                </a:cxn>
                <a:cxn ang="0">
                  <a:pos x="15" y="74"/>
                </a:cxn>
                <a:cxn ang="0">
                  <a:pos x="10" y="83"/>
                </a:cxn>
                <a:cxn ang="0">
                  <a:pos x="6" y="91"/>
                </a:cxn>
                <a:cxn ang="0">
                  <a:pos x="3" y="99"/>
                </a:cxn>
                <a:cxn ang="0">
                  <a:pos x="0" y="108"/>
                </a:cxn>
                <a:cxn ang="0">
                  <a:pos x="1" y="110"/>
                </a:cxn>
                <a:cxn ang="0">
                  <a:pos x="4" y="112"/>
                </a:cxn>
                <a:cxn ang="0">
                  <a:pos x="9" y="115"/>
                </a:cxn>
                <a:cxn ang="0">
                  <a:pos x="16" y="116"/>
                </a:cxn>
                <a:cxn ang="0">
                  <a:pos x="22" y="116"/>
                </a:cxn>
                <a:cxn ang="0">
                  <a:pos x="29" y="115"/>
                </a:cxn>
                <a:cxn ang="0">
                  <a:pos x="34" y="112"/>
                </a:cxn>
                <a:cxn ang="0">
                  <a:pos x="38" y="108"/>
                </a:cxn>
              </a:cxnLst>
              <a:rect l="0" t="0" r="r" b="b"/>
              <a:pathLst>
                <a:path w="281" h="116">
                  <a:moveTo>
                    <a:pt x="38" y="108"/>
                  </a:moveTo>
                  <a:lnTo>
                    <a:pt x="44" y="93"/>
                  </a:lnTo>
                  <a:lnTo>
                    <a:pt x="54" y="79"/>
                  </a:lnTo>
                  <a:lnTo>
                    <a:pt x="65" y="67"/>
                  </a:lnTo>
                  <a:lnTo>
                    <a:pt x="77" y="56"/>
                  </a:lnTo>
                  <a:lnTo>
                    <a:pt x="91" y="48"/>
                  </a:lnTo>
                  <a:lnTo>
                    <a:pt x="107" y="42"/>
                  </a:lnTo>
                  <a:lnTo>
                    <a:pt x="124" y="37"/>
                  </a:lnTo>
                  <a:lnTo>
                    <a:pt x="141" y="36"/>
                  </a:lnTo>
                  <a:lnTo>
                    <a:pt x="159" y="37"/>
                  </a:lnTo>
                  <a:lnTo>
                    <a:pt x="175" y="42"/>
                  </a:lnTo>
                  <a:lnTo>
                    <a:pt x="191" y="48"/>
                  </a:lnTo>
                  <a:lnTo>
                    <a:pt x="206" y="56"/>
                  </a:lnTo>
                  <a:lnTo>
                    <a:pt x="218" y="67"/>
                  </a:lnTo>
                  <a:lnTo>
                    <a:pt x="229" y="79"/>
                  </a:lnTo>
                  <a:lnTo>
                    <a:pt x="238" y="93"/>
                  </a:lnTo>
                  <a:lnTo>
                    <a:pt x="245" y="108"/>
                  </a:lnTo>
                  <a:lnTo>
                    <a:pt x="248" y="110"/>
                  </a:lnTo>
                  <a:lnTo>
                    <a:pt x="252" y="112"/>
                  </a:lnTo>
                  <a:lnTo>
                    <a:pt x="259" y="113"/>
                  </a:lnTo>
                  <a:lnTo>
                    <a:pt x="266" y="113"/>
                  </a:lnTo>
                  <a:lnTo>
                    <a:pt x="272" y="112"/>
                  </a:lnTo>
                  <a:lnTo>
                    <a:pt x="278" y="112"/>
                  </a:lnTo>
                  <a:lnTo>
                    <a:pt x="281" y="110"/>
                  </a:lnTo>
                  <a:lnTo>
                    <a:pt x="281" y="108"/>
                  </a:lnTo>
                  <a:lnTo>
                    <a:pt x="279" y="99"/>
                  </a:lnTo>
                  <a:lnTo>
                    <a:pt x="276" y="92"/>
                  </a:lnTo>
                  <a:lnTo>
                    <a:pt x="273" y="83"/>
                  </a:lnTo>
                  <a:lnTo>
                    <a:pt x="269" y="75"/>
                  </a:lnTo>
                  <a:lnTo>
                    <a:pt x="258" y="59"/>
                  </a:lnTo>
                  <a:lnTo>
                    <a:pt x="246" y="45"/>
                  </a:lnTo>
                  <a:lnTo>
                    <a:pt x="232" y="32"/>
                  </a:lnTo>
                  <a:lnTo>
                    <a:pt x="217" y="21"/>
                  </a:lnTo>
                  <a:lnTo>
                    <a:pt x="199" y="12"/>
                  </a:lnTo>
                  <a:lnTo>
                    <a:pt x="181" y="6"/>
                  </a:lnTo>
                  <a:lnTo>
                    <a:pt x="161" y="1"/>
                  </a:lnTo>
                  <a:lnTo>
                    <a:pt x="141" y="0"/>
                  </a:lnTo>
                  <a:lnTo>
                    <a:pt x="122" y="1"/>
                  </a:lnTo>
                  <a:lnTo>
                    <a:pt x="102" y="6"/>
                  </a:lnTo>
                  <a:lnTo>
                    <a:pt x="83" y="12"/>
                  </a:lnTo>
                  <a:lnTo>
                    <a:pt x="67" y="21"/>
                  </a:lnTo>
                  <a:lnTo>
                    <a:pt x="52" y="31"/>
                  </a:lnTo>
                  <a:lnTo>
                    <a:pt x="38" y="44"/>
                  </a:lnTo>
                  <a:lnTo>
                    <a:pt x="26" y="58"/>
                  </a:lnTo>
                  <a:lnTo>
                    <a:pt x="15" y="74"/>
                  </a:lnTo>
                  <a:lnTo>
                    <a:pt x="10" y="83"/>
                  </a:lnTo>
                  <a:lnTo>
                    <a:pt x="6" y="91"/>
                  </a:lnTo>
                  <a:lnTo>
                    <a:pt x="3" y="99"/>
                  </a:lnTo>
                  <a:lnTo>
                    <a:pt x="0" y="108"/>
                  </a:lnTo>
                  <a:lnTo>
                    <a:pt x="1" y="110"/>
                  </a:lnTo>
                  <a:lnTo>
                    <a:pt x="4" y="112"/>
                  </a:lnTo>
                  <a:lnTo>
                    <a:pt x="9" y="115"/>
                  </a:lnTo>
                  <a:lnTo>
                    <a:pt x="16" y="116"/>
                  </a:lnTo>
                  <a:lnTo>
                    <a:pt x="22" y="116"/>
                  </a:lnTo>
                  <a:lnTo>
                    <a:pt x="29" y="115"/>
                  </a:lnTo>
                  <a:lnTo>
                    <a:pt x="34" y="112"/>
                  </a:lnTo>
                  <a:lnTo>
                    <a:pt x="38" y="108"/>
                  </a:lnTo>
                  <a:close/>
                </a:path>
              </a:pathLst>
            </a:custGeom>
            <a:solidFill>
              <a:srgbClr val="849B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858" name="Freeform 18"/>
            <p:cNvSpPr>
              <a:spLocks/>
            </p:cNvSpPr>
            <p:nvPr/>
          </p:nvSpPr>
          <p:spPr bwMode="auto">
            <a:xfrm>
              <a:off x="254" y="2153"/>
              <a:ext cx="84" cy="84"/>
            </a:xfrm>
            <a:custGeom>
              <a:avLst/>
              <a:gdLst/>
              <a:ahLst/>
              <a:cxnLst>
                <a:cxn ang="0">
                  <a:pos x="0" y="125"/>
                </a:cxn>
                <a:cxn ang="0">
                  <a:pos x="2" y="100"/>
                </a:cxn>
                <a:cxn ang="0">
                  <a:pos x="10" y="76"/>
                </a:cxn>
                <a:cxn ang="0">
                  <a:pos x="22" y="54"/>
                </a:cxn>
                <a:cxn ang="0">
                  <a:pos x="37" y="36"/>
                </a:cxn>
                <a:cxn ang="0">
                  <a:pos x="54" y="22"/>
                </a:cxn>
                <a:cxn ang="0">
                  <a:pos x="76" y="10"/>
                </a:cxn>
                <a:cxn ang="0">
                  <a:pos x="100" y="2"/>
                </a:cxn>
                <a:cxn ang="0">
                  <a:pos x="125" y="0"/>
                </a:cxn>
                <a:cxn ang="0">
                  <a:pos x="150" y="2"/>
                </a:cxn>
                <a:cxn ang="0">
                  <a:pos x="174" y="10"/>
                </a:cxn>
                <a:cxn ang="0">
                  <a:pos x="196" y="22"/>
                </a:cxn>
                <a:cxn ang="0">
                  <a:pos x="215" y="36"/>
                </a:cxn>
                <a:cxn ang="0">
                  <a:pos x="229" y="54"/>
                </a:cxn>
                <a:cxn ang="0">
                  <a:pos x="241" y="76"/>
                </a:cxn>
                <a:cxn ang="0">
                  <a:pos x="248" y="100"/>
                </a:cxn>
                <a:cxn ang="0">
                  <a:pos x="251" y="125"/>
                </a:cxn>
                <a:cxn ang="0">
                  <a:pos x="248" y="150"/>
                </a:cxn>
                <a:cxn ang="0">
                  <a:pos x="241" y="174"/>
                </a:cxn>
                <a:cxn ang="0">
                  <a:pos x="229" y="196"/>
                </a:cxn>
                <a:cxn ang="0">
                  <a:pos x="215" y="213"/>
                </a:cxn>
                <a:cxn ang="0">
                  <a:pos x="196" y="229"/>
                </a:cxn>
                <a:cxn ang="0">
                  <a:pos x="174" y="241"/>
                </a:cxn>
                <a:cxn ang="0">
                  <a:pos x="150" y="248"/>
                </a:cxn>
                <a:cxn ang="0">
                  <a:pos x="125" y="250"/>
                </a:cxn>
                <a:cxn ang="0">
                  <a:pos x="100" y="248"/>
                </a:cxn>
                <a:cxn ang="0">
                  <a:pos x="76" y="241"/>
                </a:cxn>
                <a:cxn ang="0">
                  <a:pos x="54" y="229"/>
                </a:cxn>
                <a:cxn ang="0">
                  <a:pos x="37" y="213"/>
                </a:cxn>
                <a:cxn ang="0">
                  <a:pos x="22" y="196"/>
                </a:cxn>
                <a:cxn ang="0">
                  <a:pos x="10" y="174"/>
                </a:cxn>
                <a:cxn ang="0">
                  <a:pos x="2" y="150"/>
                </a:cxn>
                <a:cxn ang="0">
                  <a:pos x="0" y="125"/>
                </a:cxn>
              </a:cxnLst>
              <a:rect l="0" t="0" r="r" b="b"/>
              <a:pathLst>
                <a:path w="251" h="250">
                  <a:moveTo>
                    <a:pt x="0" y="125"/>
                  </a:moveTo>
                  <a:lnTo>
                    <a:pt x="2" y="100"/>
                  </a:lnTo>
                  <a:lnTo>
                    <a:pt x="10" y="76"/>
                  </a:lnTo>
                  <a:lnTo>
                    <a:pt x="22" y="54"/>
                  </a:lnTo>
                  <a:lnTo>
                    <a:pt x="37" y="36"/>
                  </a:lnTo>
                  <a:lnTo>
                    <a:pt x="54" y="22"/>
                  </a:lnTo>
                  <a:lnTo>
                    <a:pt x="76" y="10"/>
                  </a:lnTo>
                  <a:lnTo>
                    <a:pt x="100" y="2"/>
                  </a:lnTo>
                  <a:lnTo>
                    <a:pt x="125" y="0"/>
                  </a:lnTo>
                  <a:lnTo>
                    <a:pt x="150" y="2"/>
                  </a:lnTo>
                  <a:lnTo>
                    <a:pt x="174" y="10"/>
                  </a:lnTo>
                  <a:lnTo>
                    <a:pt x="196" y="22"/>
                  </a:lnTo>
                  <a:lnTo>
                    <a:pt x="215" y="36"/>
                  </a:lnTo>
                  <a:lnTo>
                    <a:pt x="229" y="54"/>
                  </a:lnTo>
                  <a:lnTo>
                    <a:pt x="241" y="76"/>
                  </a:lnTo>
                  <a:lnTo>
                    <a:pt x="248" y="100"/>
                  </a:lnTo>
                  <a:lnTo>
                    <a:pt x="251" y="125"/>
                  </a:lnTo>
                  <a:lnTo>
                    <a:pt x="248" y="150"/>
                  </a:lnTo>
                  <a:lnTo>
                    <a:pt x="241" y="174"/>
                  </a:lnTo>
                  <a:lnTo>
                    <a:pt x="229" y="196"/>
                  </a:lnTo>
                  <a:lnTo>
                    <a:pt x="215" y="213"/>
                  </a:lnTo>
                  <a:lnTo>
                    <a:pt x="196" y="229"/>
                  </a:lnTo>
                  <a:lnTo>
                    <a:pt x="174" y="241"/>
                  </a:lnTo>
                  <a:lnTo>
                    <a:pt x="150" y="248"/>
                  </a:lnTo>
                  <a:lnTo>
                    <a:pt x="125" y="250"/>
                  </a:lnTo>
                  <a:lnTo>
                    <a:pt x="100" y="248"/>
                  </a:lnTo>
                  <a:lnTo>
                    <a:pt x="76" y="241"/>
                  </a:lnTo>
                  <a:lnTo>
                    <a:pt x="54" y="229"/>
                  </a:lnTo>
                  <a:lnTo>
                    <a:pt x="37" y="213"/>
                  </a:lnTo>
                  <a:lnTo>
                    <a:pt x="22" y="196"/>
                  </a:lnTo>
                  <a:lnTo>
                    <a:pt x="10" y="174"/>
                  </a:lnTo>
                  <a:lnTo>
                    <a:pt x="2" y="150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859" name="Freeform 19"/>
            <p:cNvSpPr>
              <a:spLocks/>
            </p:cNvSpPr>
            <p:nvPr/>
          </p:nvSpPr>
          <p:spPr bwMode="auto">
            <a:xfrm>
              <a:off x="249" y="2147"/>
              <a:ext cx="93" cy="38"/>
            </a:xfrm>
            <a:custGeom>
              <a:avLst/>
              <a:gdLst/>
              <a:ahLst/>
              <a:cxnLst>
                <a:cxn ang="0">
                  <a:pos x="37" y="108"/>
                </a:cxn>
                <a:cxn ang="0">
                  <a:pos x="43" y="93"/>
                </a:cxn>
                <a:cxn ang="0">
                  <a:pos x="53" y="79"/>
                </a:cxn>
                <a:cxn ang="0">
                  <a:pos x="64" y="67"/>
                </a:cxn>
                <a:cxn ang="0">
                  <a:pos x="76" y="56"/>
                </a:cxn>
                <a:cxn ang="0">
                  <a:pos x="90" y="47"/>
                </a:cxn>
                <a:cxn ang="0">
                  <a:pos x="106" y="41"/>
                </a:cxn>
                <a:cxn ang="0">
                  <a:pos x="123" y="36"/>
                </a:cxn>
                <a:cxn ang="0">
                  <a:pos x="140" y="35"/>
                </a:cxn>
                <a:cxn ang="0">
                  <a:pos x="158" y="36"/>
                </a:cxn>
                <a:cxn ang="0">
                  <a:pos x="174" y="41"/>
                </a:cxn>
                <a:cxn ang="0">
                  <a:pos x="190" y="47"/>
                </a:cxn>
                <a:cxn ang="0">
                  <a:pos x="205" y="56"/>
                </a:cxn>
                <a:cxn ang="0">
                  <a:pos x="217" y="67"/>
                </a:cxn>
                <a:cxn ang="0">
                  <a:pos x="228" y="79"/>
                </a:cxn>
                <a:cxn ang="0">
                  <a:pos x="237" y="93"/>
                </a:cxn>
                <a:cxn ang="0">
                  <a:pos x="244" y="108"/>
                </a:cxn>
                <a:cxn ang="0">
                  <a:pos x="251" y="108"/>
                </a:cxn>
                <a:cxn ang="0">
                  <a:pos x="259" y="108"/>
                </a:cxn>
                <a:cxn ang="0">
                  <a:pos x="265" y="108"/>
                </a:cxn>
                <a:cxn ang="0">
                  <a:pos x="270" y="108"/>
                </a:cxn>
                <a:cxn ang="0">
                  <a:pos x="274" y="108"/>
                </a:cxn>
                <a:cxn ang="0">
                  <a:pos x="278" y="108"/>
                </a:cxn>
                <a:cxn ang="0">
                  <a:pos x="279" y="108"/>
                </a:cxn>
                <a:cxn ang="0">
                  <a:pos x="280" y="108"/>
                </a:cxn>
                <a:cxn ang="0">
                  <a:pos x="278" y="99"/>
                </a:cxn>
                <a:cxn ang="0">
                  <a:pos x="275" y="92"/>
                </a:cxn>
                <a:cxn ang="0">
                  <a:pos x="272" y="83"/>
                </a:cxn>
                <a:cxn ang="0">
                  <a:pos x="268" y="75"/>
                </a:cxn>
                <a:cxn ang="0">
                  <a:pos x="257" y="59"/>
                </a:cxn>
                <a:cxn ang="0">
                  <a:pos x="245" y="45"/>
                </a:cxn>
                <a:cxn ang="0">
                  <a:pos x="231" y="32"/>
                </a:cxn>
                <a:cxn ang="0">
                  <a:pos x="216" y="21"/>
                </a:cxn>
                <a:cxn ang="0">
                  <a:pos x="198" y="12"/>
                </a:cxn>
                <a:cxn ang="0">
                  <a:pos x="180" y="6"/>
                </a:cxn>
                <a:cxn ang="0">
                  <a:pos x="160" y="1"/>
                </a:cxn>
                <a:cxn ang="0">
                  <a:pos x="140" y="0"/>
                </a:cxn>
                <a:cxn ang="0">
                  <a:pos x="121" y="1"/>
                </a:cxn>
                <a:cxn ang="0">
                  <a:pos x="101" y="6"/>
                </a:cxn>
                <a:cxn ang="0">
                  <a:pos x="82" y="12"/>
                </a:cxn>
                <a:cxn ang="0">
                  <a:pos x="66" y="21"/>
                </a:cxn>
                <a:cxn ang="0">
                  <a:pos x="51" y="31"/>
                </a:cxn>
                <a:cxn ang="0">
                  <a:pos x="37" y="44"/>
                </a:cxn>
                <a:cxn ang="0">
                  <a:pos x="25" y="58"/>
                </a:cxn>
                <a:cxn ang="0">
                  <a:pos x="14" y="74"/>
                </a:cxn>
                <a:cxn ang="0">
                  <a:pos x="9" y="82"/>
                </a:cxn>
                <a:cxn ang="0">
                  <a:pos x="5" y="91"/>
                </a:cxn>
                <a:cxn ang="0">
                  <a:pos x="2" y="99"/>
                </a:cxn>
                <a:cxn ang="0">
                  <a:pos x="0" y="108"/>
                </a:cxn>
                <a:cxn ang="0">
                  <a:pos x="1" y="108"/>
                </a:cxn>
                <a:cxn ang="0">
                  <a:pos x="4" y="110"/>
                </a:cxn>
                <a:cxn ang="0">
                  <a:pos x="9" y="111"/>
                </a:cxn>
                <a:cxn ang="0">
                  <a:pos x="15" y="112"/>
                </a:cxn>
                <a:cxn ang="0">
                  <a:pos x="23" y="114"/>
                </a:cxn>
                <a:cxn ang="0">
                  <a:pos x="28" y="114"/>
                </a:cxn>
                <a:cxn ang="0">
                  <a:pos x="33" y="111"/>
                </a:cxn>
                <a:cxn ang="0">
                  <a:pos x="37" y="108"/>
                </a:cxn>
              </a:cxnLst>
              <a:rect l="0" t="0" r="r" b="b"/>
              <a:pathLst>
                <a:path w="280" h="114">
                  <a:moveTo>
                    <a:pt x="37" y="108"/>
                  </a:moveTo>
                  <a:lnTo>
                    <a:pt x="43" y="93"/>
                  </a:lnTo>
                  <a:lnTo>
                    <a:pt x="53" y="79"/>
                  </a:lnTo>
                  <a:lnTo>
                    <a:pt x="64" y="67"/>
                  </a:lnTo>
                  <a:lnTo>
                    <a:pt x="76" y="56"/>
                  </a:lnTo>
                  <a:lnTo>
                    <a:pt x="90" y="47"/>
                  </a:lnTo>
                  <a:lnTo>
                    <a:pt x="106" y="41"/>
                  </a:lnTo>
                  <a:lnTo>
                    <a:pt x="123" y="36"/>
                  </a:lnTo>
                  <a:lnTo>
                    <a:pt x="140" y="35"/>
                  </a:lnTo>
                  <a:lnTo>
                    <a:pt x="158" y="36"/>
                  </a:lnTo>
                  <a:lnTo>
                    <a:pt x="174" y="41"/>
                  </a:lnTo>
                  <a:lnTo>
                    <a:pt x="190" y="47"/>
                  </a:lnTo>
                  <a:lnTo>
                    <a:pt x="205" y="56"/>
                  </a:lnTo>
                  <a:lnTo>
                    <a:pt x="217" y="67"/>
                  </a:lnTo>
                  <a:lnTo>
                    <a:pt x="228" y="79"/>
                  </a:lnTo>
                  <a:lnTo>
                    <a:pt x="237" y="93"/>
                  </a:lnTo>
                  <a:lnTo>
                    <a:pt x="244" y="108"/>
                  </a:lnTo>
                  <a:lnTo>
                    <a:pt x="251" y="108"/>
                  </a:lnTo>
                  <a:lnTo>
                    <a:pt x="259" y="108"/>
                  </a:lnTo>
                  <a:lnTo>
                    <a:pt x="265" y="108"/>
                  </a:lnTo>
                  <a:lnTo>
                    <a:pt x="270" y="108"/>
                  </a:lnTo>
                  <a:lnTo>
                    <a:pt x="274" y="108"/>
                  </a:lnTo>
                  <a:lnTo>
                    <a:pt x="278" y="108"/>
                  </a:lnTo>
                  <a:lnTo>
                    <a:pt x="279" y="108"/>
                  </a:lnTo>
                  <a:lnTo>
                    <a:pt x="280" y="108"/>
                  </a:lnTo>
                  <a:lnTo>
                    <a:pt x="278" y="99"/>
                  </a:lnTo>
                  <a:lnTo>
                    <a:pt x="275" y="92"/>
                  </a:lnTo>
                  <a:lnTo>
                    <a:pt x="272" y="83"/>
                  </a:lnTo>
                  <a:lnTo>
                    <a:pt x="268" y="75"/>
                  </a:lnTo>
                  <a:lnTo>
                    <a:pt x="257" y="59"/>
                  </a:lnTo>
                  <a:lnTo>
                    <a:pt x="245" y="45"/>
                  </a:lnTo>
                  <a:lnTo>
                    <a:pt x="231" y="32"/>
                  </a:lnTo>
                  <a:lnTo>
                    <a:pt x="216" y="21"/>
                  </a:lnTo>
                  <a:lnTo>
                    <a:pt x="198" y="12"/>
                  </a:lnTo>
                  <a:lnTo>
                    <a:pt x="180" y="6"/>
                  </a:lnTo>
                  <a:lnTo>
                    <a:pt x="160" y="1"/>
                  </a:lnTo>
                  <a:lnTo>
                    <a:pt x="140" y="0"/>
                  </a:lnTo>
                  <a:lnTo>
                    <a:pt x="121" y="1"/>
                  </a:lnTo>
                  <a:lnTo>
                    <a:pt x="101" y="6"/>
                  </a:lnTo>
                  <a:lnTo>
                    <a:pt x="82" y="12"/>
                  </a:lnTo>
                  <a:lnTo>
                    <a:pt x="66" y="21"/>
                  </a:lnTo>
                  <a:lnTo>
                    <a:pt x="51" y="31"/>
                  </a:lnTo>
                  <a:lnTo>
                    <a:pt x="37" y="44"/>
                  </a:lnTo>
                  <a:lnTo>
                    <a:pt x="25" y="58"/>
                  </a:lnTo>
                  <a:lnTo>
                    <a:pt x="14" y="74"/>
                  </a:lnTo>
                  <a:lnTo>
                    <a:pt x="9" y="82"/>
                  </a:lnTo>
                  <a:lnTo>
                    <a:pt x="5" y="91"/>
                  </a:lnTo>
                  <a:lnTo>
                    <a:pt x="2" y="99"/>
                  </a:lnTo>
                  <a:lnTo>
                    <a:pt x="0" y="108"/>
                  </a:lnTo>
                  <a:lnTo>
                    <a:pt x="1" y="108"/>
                  </a:lnTo>
                  <a:lnTo>
                    <a:pt x="4" y="110"/>
                  </a:lnTo>
                  <a:lnTo>
                    <a:pt x="9" y="111"/>
                  </a:lnTo>
                  <a:lnTo>
                    <a:pt x="15" y="112"/>
                  </a:lnTo>
                  <a:lnTo>
                    <a:pt x="23" y="114"/>
                  </a:lnTo>
                  <a:lnTo>
                    <a:pt x="28" y="114"/>
                  </a:lnTo>
                  <a:lnTo>
                    <a:pt x="33" y="111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849B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860" name="Freeform 20"/>
            <p:cNvSpPr>
              <a:spLocks/>
            </p:cNvSpPr>
            <p:nvPr/>
          </p:nvSpPr>
          <p:spPr bwMode="auto">
            <a:xfrm>
              <a:off x="249" y="2147"/>
              <a:ext cx="93" cy="38"/>
            </a:xfrm>
            <a:custGeom>
              <a:avLst/>
              <a:gdLst/>
              <a:ahLst/>
              <a:cxnLst>
                <a:cxn ang="0">
                  <a:pos x="36" y="108"/>
                </a:cxn>
                <a:cxn ang="0">
                  <a:pos x="42" y="93"/>
                </a:cxn>
                <a:cxn ang="0">
                  <a:pos x="52" y="79"/>
                </a:cxn>
                <a:cxn ang="0">
                  <a:pos x="63" y="67"/>
                </a:cxn>
                <a:cxn ang="0">
                  <a:pos x="75" y="56"/>
                </a:cxn>
                <a:cxn ang="0">
                  <a:pos x="89" y="47"/>
                </a:cxn>
                <a:cxn ang="0">
                  <a:pos x="105" y="41"/>
                </a:cxn>
                <a:cxn ang="0">
                  <a:pos x="122" y="36"/>
                </a:cxn>
                <a:cxn ang="0">
                  <a:pos x="139" y="35"/>
                </a:cxn>
                <a:cxn ang="0">
                  <a:pos x="157" y="36"/>
                </a:cxn>
                <a:cxn ang="0">
                  <a:pos x="173" y="41"/>
                </a:cxn>
                <a:cxn ang="0">
                  <a:pos x="189" y="47"/>
                </a:cxn>
                <a:cxn ang="0">
                  <a:pos x="204" y="56"/>
                </a:cxn>
                <a:cxn ang="0">
                  <a:pos x="216" y="67"/>
                </a:cxn>
                <a:cxn ang="0">
                  <a:pos x="227" y="79"/>
                </a:cxn>
                <a:cxn ang="0">
                  <a:pos x="236" y="93"/>
                </a:cxn>
                <a:cxn ang="0">
                  <a:pos x="243" y="108"/>
                </a:cxn>
                <a:cxn ang="0">
                  <a:pos x="250" y="108"/>
                </a:cxn>
                <a:cxn ang="0">
                  <a:pos x="258" y="108"/>
                </a:cxn>
                <a:cxn ang="0">
                  <a:pos x="264" y="108"/>
                </a:cxn>
                <a:cxn ang="0">
                  <a:pos x="269" y="108"/>
                </a:cxn>
                <a:cxn ang="0">
                  <a:pos x="273" y="108"/>
                </a:cxn>
                <a:cxn ang="0">
                  <a:pos x="277" y="108"/>
                </a:cxn>
                <a:cxn ang="0">
                  <a:pos x="278" y="108"/>
                </a:cxn>
                <a:cxn ang="0">
                  <a:pos x="279" y="108"/>
                </a:cxn>
                <a:cxn ang="0">
                  <a:pos x="277" y="99"/>
                </a:cxn>
                <a:cxn ang="0">
                  <a:pos x="274" y="92"/>
                </a:cxn>
                <a:cxn ang="0">
                  <a:pos x="271" y="83"/>
                </a:cxn>
                <a:cxn ang="0">
                  <a:pos x="267" y="75"/>
                </a:cxn>
                <a:cxn ang="0">
                  <a:pos x="256" y="59"/>
                </a:cxn>
                <a:cxn ang="0">
                  <a:pos x="244" y="45"/>
                </a:cxn>
                <a:cxn ang="0">
                  <a:pos x="230" y="32"/>
                </a:cxn>
                <a:cxn ang="0">
                  <a:pos x="215" y="21"/>
                </a:cxn>
                <a:cxn ang="0">
                  <a:pos x="197" y="12"/>
                </a:cxn>
                <a:cxn ang="0">
                  <a:pos x="179" y="6"/>
                </a:cxn>
                <a:cxn ang="0">
                  <a:pos x="159" y="1"/>
                </a:cxn>
                <a:cxn ang="0">
                  <a:pos x="139" y="0"/>
                </a:cxn>
                <a:cxn ang="0">
                  <a:pos x="120" y="1"/>
                </a:cxn>
                <a:cxn ang="0">
                  <a:pos x="100" y="6"/>
                </a:cxn>
                <a:cxn ang="0">
                  <a:pos x="81" y="12"/>
                </a:cxn>
                <a:cxn ang="0">
                  <a:pos x="65" y="21"/>
                </a:cxn>
                <a:cxn ang="0">
                  <a:pos x="50" y="31"/>
                </a:cxn>
                <a:cxn ang="0">
                  <a:pos x="36" y="44"/>
                </a:cxn>
                <a:cxn ang="0">
                  <a:pos x="24" y="58"/>
                </a:cxn>
                <a:cxn ang="0">
                  <a:pos x="13" y="74"/>
                </a:cxn>
                <a:cxn ang="0">
                  <a:pos x="8" y="82"/>
                </a:cxn>
                <a:cxn ang="0">
                  <a:pos x="5" y="91"/>
                </a:cxn>
                <a:cxn ang="0">
                  <a:pos x="2" y="99"/>
                </a:cxn>
                <a:cxn ang="0">
                  <a:pos x="0" y="108"/>
                </a:cxn>
                <a:cxn ang="0">
                  <a:pos x="1" y="108"/>
                </a:cxn>
                <a:cxn ang="0">
                  <a:pos x="4" y="110"/>
                </a:cxn>
                <a:cxn ang="0">
                  <a:pos x="8" y="111"/>
                </a:cxn>
                <a:cxn ang="0">
                  <a:pos x="15" y="112"/>
                </a:cxn>
                <a:cxn ang="0">
                  <a:pos x="22" y="114"/>
                </a:cxn>
                <a:cxn ang="0">
                  <a:pos x="27" y="114"/>
                </a:cxn>
                <a:cxn ang="0">
                  <a:pos x="32" y="111"/>
                </a:cxn>
                <a:cxn ang="0">
                  <a:pos x="36" y="108"/>
                </a:cxn>
              </a:cxnLst>
              <a:rect l="0" t="0" r="r" b="b"/>
              <a:pathLst>
                <a:path w="279" h="114">
                  <a:moveTo>
                    <a:pt x="36" y="108"/>
                  </a:moveTo>
                  <a:lnTo>
                    <a:pt x="42" y="93"/>
                  </a:lnTo>
                  <a:lnTo>
                    <a:pt x="52" y="79"/>
                  </a:lnTo>
                  <a:lnTo>
                    <a:pt x="63" y="67"/>
                  </a:lnTo>
                  <a:lnTo>
                    <a:pt x="75" y="56"/>
                  </a:lnTo>
                  <a:lnTo>
                    <a:pt x="89" y="47"/>
                  </a:lnTo>
                  <a:lnTo>
                    <a:pt x="105" y="41"/>
                  </a:lnTo>
                  <a:lnTo>
                    <a:pt x="122" y="36"/>
                  </a:lnTo>
                  <a:lnTo>
                    <a:pt x="139" y="35"/>
                  </a:lnTo>
                  <a:lnTo>
                    <a:pt x="157" y="36"/>
                  </a:lnTo>
                  <a:lnTo>
                    <a:pt x="173" y="41"/>
                  </a:lnTo>
                  <a:lnTo>
                    <a:pt x="189" y="47"/>
                  </a:lnTo>
                  <a:lnTo>
                    <a:pt x="204" y="56"/>
                  </a:lnTo>
                  <a:lnTo>
                    <a:pt x="216" y="67"/>
                  </a:lnTo>
                  <a:lnTo>
                    <a:pt x="227" y="79"/>
                  </a:lnTo>
                  <a:lnTo>
                    <a:pt x="236" y="93"/>
                  </a:lnTo>
                  <a:lnTo>
                    <a:pt x="243" y="108"/>
                  </a:lnTo>
                  <a:lnTo>
                    <a:pt x="250" y="108"/>
                  </a:lnTo>
                  <a:lnTo>
                    <a:pt x="258" y="108"/>
                  </a:lnTo>
                  <a:lnTo>
                    <a:pt x="264" y="108"/>
                  </a:lnTo>
                  <a:lnTo>
                    <a:pt x="269" y="108"/>
                  </a:lnTo>
                  <a:lnTo>
                    <a:pt x="273" y="108"/>
                  </a:lnTo>
                  <a:lnTo>
                    <a:pt x="277" y="108"/>
                  </a:lnTo>
                  <a:lnTo>
                    <a:pt x="278" y="108"/>
                  </a:lnTo>
                  <a:lnTo>
                    <a:pt x="279" y="108"/>
                  </a:lnTo>
                  <a:lnTo>
                    <a:pt x="277" y="99"/>
                  </a:lnTo>
                  <a:lnTo>
                    <a:pt x="274" y="92"/>
                  </a:lnTo>
                  <a:lnTo>
                    <a:pt x="271" y="83"/>
                  </a:lnTo>
                  <a:lnTo>
                    <a:pt x="267" y="75"/>
                  </a:lnTo>
                  <a:lnTo>
                    <a:pt x="256" y="59"/>
                  </a:lnTo>
                  <a:lnTo>
                    <a:pt x="244" y="45"/>
                  </a:lnTo>
                  <a:lnTo>
                    <a:pt x="230" y="32"/>
                  </a:lnTo>
                  <a:lnTo>
                    <a:pt x="215" y="21"/>
                  </a:lnTo>
                  <a:lnTo>
                    <a:pt x="197" y="12"/>
                  </a:lnTo>
                  <a:lnTo>
                    <a:pt x="179" y="6"/>
                  </a:lnTo>
                  <a:lnTo>
                    <a:pt x="159" y="1"/>
                  </a:lnTo>
                  <a:lnTo>
                    <a:pt x="139" y="0"/>
                  </a:lnTo>
                  <a:lnTo>
                    <a:pt x="120" y="1"/>
                  </a:lnTo>
                  <a:lnTo>
                    <a:pt x="100" y="6"/>
                  </a:lnTo>
                  <a:lnTo>
                    <a:pt x="81" y="12"/>
                  </a:lnTo>
                  <a:lnTo>
                    <a:pt x="65" y="21"/>
                  </a:lnTo>
                  <a:lnTo>
                    <a:pt x="50" y="31"/>
                  </a:lnTo>
                  <a:lnTo>
                    <a:pt x="36" y="44"/>
                  </a:lnTo>
                  <a:lnTo>
                    <a:pt x="24" y="58"/>
                  </a:lnTo>
                  <a:lnTo>
                    <a:pt x="13" y="74"/>
                  </a:lnTo>
                  <a:lnTo>
                    <a:pt x="8" y="82"/>
                  </a:lnTo>
                  <a:lnTo>
                    <a:pt x="5" y="91"/>
                  </a:lnTo>
                  <a:lnTo>
                    <a:pt x="2" y="99"/>
                  </a:lnTo>
                  <a:lnTo>
                    <a:pt x="0" y="108"/>
                  </a:lnTo>
                  <a:lnTo>
                    <a:pt x="1" y="108"/>
                  </a:lnTo>
                  <a:lnTo>
                    <a:pt x="4" y="110"/>
                  </a:lnTo>
                  <a:lnTo>
                    <a:pt x="8" y="111"/>
                  </a:lnTo>
                  <a:lnTo>
                    <a:pt x="15" y="112"/>
                  </a:lnTo>
                  <a:lnTo>
                    <a:pt x="22" y="114"/>
                  </a:lnTo>
                  <a:lnTo>
                    <a:pt x="27" y="114"/>
                  </a:lnTo>
                  <a:lnTo>
                    <a:pt x="32" y="111"/>
                  </a:lnTo>
                  <a:lnTo>
                    <a:pt x="36" y="108"/>
                  </a:lnTo>
                  <a:close/>
                </a:path>
              </a:pathLst>
            </a:custGeom>
            <a:solidFill>
              <a:srgbClr val="849B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861" name="Freeform 21"/>
            <p:cNvSpPr>
              <a:spLocks/>
            </p:cNvSpPr>
            <p:nvPr/>
          </p:nvSpPr>
          <p:spPr bwMode="auto">
            <a:xfrm>
              <a:off x="249" y="2147"/>
              <a:ext cx="93" cy="38"/>
            </a:xfrm>
            <a:custGeom>
              <a:avLst/>
              <a:gdLst/>
              <a:ahLst/>
              <a:cxnLst>
                <a:cxn ang="0">
                  <a:pos x="38" y="108"/>
                </a:cxn>
                <a:cxn ang="0">
                  <a:pos x="44" y="93"/>
                </a:cxn>
                <a:cxn ang="0">
                  <a:pos x="54" y="79"/>
                </a:cxn>
                <a:cxn ang="0">
                  <a:pos x="65" y="67"/>
                </a:cxn>
                <a:cxn ang="0">
                  <a:pos x="77" y="56"/>
                </a:cxn>
                <a:cxn ang="0">
                  <a:pos x="91" y="47"/>
                </a:cxn>
                <a:cxn ang="0">
                  <a:pos x="107" y="41"/>
                </a:cxn>
                <a:cxn ang="0">
                  <a:pos x="124" y="36"/>
                </a:cxn>
                <a:cxn ang="0">
                  <a:pos x="141" y="35"/>
                </a:cxn>
                <a:cxn ang="0">
                  <a:pos x="159" y="36"/>
                </a:cxn>
                <a:cxn ang="0">
                  <a:pos x="175" y="41"/>
                </a:cxn>
                <a:cxn ang="0">
                  <a:pos x="191" y="47"/>
                </a:cxn>
                <a:cxn ang="0">
                  <a:pos x="206" y="56"/>
                </a:cxn>
                <a:cxn ang="0">
                  <a:pos x="218" y="67"/>
                </a:cxn>
                <a:cxn ang="0">
                  <a:pos x="229" y="79"/>
                </a:cxn>
                <a:cxn ang="0">
                  <a:pos x="238" y="93"/>
                </a:cxn>
                <a:cxn ang="0">
                  <a:pos x="245" y="108"/>
                </a:cxn>
                <a:cxn ang="0">
                  <a:pos x="252" y="108"/>
                </a:cxn>
                <a:cxn ang="0">
                  <a:pos x="260" y="108"/>
                </a:cxn>
                <a:cxn ang="0">
                  <a:pos x="266" y="108"/>
                </a:cxn>
                <a:cxn ang="0">
                  <a:pos x="271" y="108"/>
                </a:cxn>
                <a:cxn ang="0">
                  <a:pos x="275" y="108"/>
                </a:cxn>
                <a:cxn ang="0">
                  <a:pos x="279" y="108"/>
                </a:cxn>
                <a:cxn ang="0">
                  <a:pos x="280" y="108"/>
                </a:cxn>
                <a:cxn ang="0">
                  <a:pos x="281" y="108"/>
                </a:cxn>
                <a:cxn ang="0">
                  <a:pos x="279" y="99"/>
                </a:cxn>
                <a:cxn ang="0">
                  <a:pos x="276" y="92"/>
                </a:cxn>
                <a:cxn ang="0">
                  <a:pos x="273" y="83"/>
                </a:cxn>
                <a:cxn ang="0">
                  <a:pos x="269" y="75"/>
                </a:cxn>
                <a:cxn ang="0">
                  <a:pos x="258" y="59"/>
                </a:cxn>
                <a:cxn ang="0">
                  <a:pos x="246" y="45"/>
                </a:cxn>
                <a:cxn ang="0">
                  <a:pos x="232" y="32"/>
                </a:cxn>
                <a:cxn ang="0">
                  <a:pos x="217" y="21"/>
                </a:cxn>
                <a:cxn ang="0">
                  <a:pos x="199" y="12"/>
                </a:cxn>
                <a:cxn ang="0">
                  <a:pos x="181" y="6"/>
                </a:cxn>
                <a:cxn ang="0">
                  <a:pos x="161" y="1"/>
                </a:cxn>
                <a:cxn ang="0">
                  <a:pos x="141" y="0"/>
                </a:cxn>
                <a:cxn ang="0">
                  <a:pos x="122" y="1"/>
                </a:cxn>
                <a:cxn ang="0">
                  <a:pos x="102" y="6"/>
                </a:cxn>
                <a:cxn ang="0">
                  <a:pos x="83" y="12"/>
                </a:cxn>
                <a:cxn ang="0">
                  <a:pos x="67" y="21"/>
                </a:cxn>
                <a:cxn ang="0">
                  <a:pos x="52" y="31"/>
                </a:cxn>
                <a:cxn ang="0">
                  <a:pos x="38" y="44"/>
                </a:cxn>
                <a:cxn ang="0">
                  <a:pos x="26" y="58"/>
                </a:cxn>
                <a:cxn ang="0">
                  <a:pos x="15" y="74"/>
                </a:cxn>
                <a:cxn ang="0">
                  <a:pos x="10" y="82"/>
                </a:cxn>
                <a:cxn ang="0">
                  <a:pos x="6" y="91"/>
                </a:cxn>
                <a:cxn ang="0">
                  <a:pos x="3" y="99"/>
                </a:cxn>
                <a:cxn ang="0">
                  <a:pos x="0" y="108"/>
                </a:cxn>
                <a:cxn ang="0">
                  <a:pos x="1" y="108"/>
                </a:cxn>
                <a:cxn ang="0">
                  <a:pos x="4" y="110"/>
                </a:cxn>
                <a:cxn ang="0">
                  <a:pos x="9" y="111"/>
                </a:cxn>
                <a:cxn ang="0">
                  <a:pos x="16" y="112"/>
                </a:cxn>
                <a:cxn ang="0">
                  <a:pos x="22" y="114"/>
                </a:cxn>
                <a:cxn ang="0">
                  <a:pos x="29" y="114"/>
                </a:cxn>
                <a:cxn ang="0">
                  <a:pos x="34" y="111"/>
                </a:cxn>
                <a:cxn ang="0">
                  <a:pos x="38" y="108"/>
                </a:cxn>
              </a:cxnLst>
              <a:rect l="0" t="0" r="r" b="b"/>
              <a:pathLst>
                <a:path w="281" h="114">
                  <a:moveTo>
                    <a:pt x="38" y="108"/>
                  </a:moveTo>
                  <a:lnTo>
                    <a:pt x="44" y="93"/>
                  </a:lnTo>
                  <a:lnTo>
                    <a:pt x="54" y="79"/>
                  </a:lnTo>
                  <a:lnTo>
                    <a:pt x="65" y="67"/>
                  </a:lnTo>
                  <a:lnTo>
                    <a:pt x="77" y="56"/>
                  </a:lnTo>
                  <a:lnTo>
                    <a:pt x="91" y="47"/>
                  </a:lnTo>
                  <a:lnTo>
                    <a:pt x="107" y="41"/>
                  </a:lnTo>
                  <a:lnTo>
                    <a:pt x="124" y="36"/>
                  </a:lnTo>
                  <a:lnTo>
                    <a:pt x="141" y="35"/>
                  </a:lnTo>
                  <a:lnTo>
                    <a:pt x="159" y="36"/>
                  </a:lnTo>
                  <a:lnTo>
                    <a:pt x="175" y="41"/>
                  </a:lnTo>
                  <a:lnTo>
                    <a:pt x="191" y="47"/>
                  </a:lnTo>
                  <a:lnTo>
                    <a:pt x="206" y="56"/>
                  </a:lnTo>
                  <a:lnTo>
                    <a:pt x="218" y="67"/>
                  </a:lnTo>
                  <a:lnTo>
                    <a:pt x="229" y="79"/>
                  </a:lnTo>
                  <a:lnTo>
                    <a:pt x="238" y="93"/>
                  </a:lnTo>
                  <a:lnTo>
                    <a:pt x="245" y="108"/>
                  </a:lnTo>
                  <a:lnTo>
                    <a:pt x="252" y="108"/>
                  </a:lnTo>
                  <a:lnTo>
                    <a:pt x="260" y="108"/>
                  </a:lnTo>
                  <a:lnTo>
                    <a:pt x="266" y="108"/>
                  </a:lnTo>
                  <a:lnTo>
                    <a:pt x="271" y="108"/>
                  </a:lnTo>
                  <a:lnTo>
                    <a:pt x="275" y="108"/>
                  </a:lnTo>
                  <a:lnTo>
                    <a:pt x="279" y="108"/>
                  </a:lnTo>
                  <a:lnTo>
                    <a:pt x="280" y="108"/>
                  </a:lnTo>
                  <a:lnTo>
                    <a:pt x="281" y="108"/>
                  </a:lnTo>
                  <a:lnTo>
                    <a:pt x="279" y="99"/>
                  </a:lnTo>
                  <a:lnTo>
                    <a:pt x="276" y="92"/>
                  </a:lnTo>
                  <a:lnTo>
                    <a:pt x="273" y="83"/>
                  </a:lnTo>
                  <a:lnTo>
                    <a:pt x="269" y="75"/>
                  </a:lnTo>
                  <a:lnTo>
                    <a:pt x="258" y="59"/>
                  </a:lnTo>
                  <a:lnTo>
                    <a:pt x="246" y="45"/>
                  </a:lnTo>
                  <a:lnTo>
                    <a:pt x="232" y="32"/>
                  </a:lnTo>
                  <a:lnTo>
                    <a:pt x="217" y="21"/>
                  </a:lnTo>
                  <a:lnTo>
                    <a:pt x="199" y="12"/>
                  </a:lnTo>
                  <a:lnTo>
                    <a:pt x="181" y="6"/>
                  </a:lnTo>
                  <a:lnTo>
                    <a:pt x="161" y="1"/>
                  </a:lnTo>
                  <a:lnTo>
                    <a:pt x="141" y="0"/>
                  </a:lnTo>
                  <a:lnTo>
                    <a:pt x="122" y="1"/>
                  </a:lnTo>
                  <a:lnTo>
                    <a:pt x="102" y="6"/>
                  </a:lnTo>
                  <a:lnTo>
                    <a:pt x="83" y="12"/>
                  </a:lnTo>
                  <a:lnTo>
                    <a:pt x="67" y="21"/>
                  </a:lnTo>
                  <a:lnTo>
                    <a:pt x="52" y="31"/>
                  </a:lnTo>
                  <a:lnTo>
                    <a:pt x="38" y="44"/>
                  </a:lnTo>
                  <a:lnTo>
                    <a:pt x="26" y="58"/>
                  </a:lnTo>
                  <a:lnTo>
                    <a:pt x="15" y="74"/>
                  </a:lnTo>
                  <a:lnTo>
                    <a:pt x="10" y="82"/>
                  </a:lnTo>
                  <a:lnTo>
                    <a:pt x="6" y="91"/>
                  </a:lnTo>
                  <a:lnTo>
                    <a:pt x="3" y="99"/>
                  </a:lnTo>
                  <a:lnTo>
                    <a:pt x="0" y="108"/>
                  </a:lnTo>
                  <a:lnTo>
                    <a:pt x="1" y="108"/>
                  </a:lnTo>
                  <a:lnTo>
                    <a:pt x="4" y="110"/>
                  </a:lnTo>
                  <a:lnTo>
                    <a:pt x="9" y="111"/>
                  </a:lnTo>
                  <a:lnTo>
                    <a:pt x="16" y="112"/>
                  </a:lnTo>
                  <a:lnTo>
                    <a:pt x="22" y="114"/>
                  </a:lnTo>
                  <a:lnTo>
                    <a:pt x="29" y="114"/>
                  </a:lnTo>
                  <a:lnTo>
                    <a:pt x="34" y="111"/>
                  </a:lnTo>
                  <a:lnTo>
                    <a:pt x="38" y="108"/>
                  </a:lnTo>
                  <a:close/>
                </a:path>
              </a:pathLst>
            </a:custGeom>
            <a:solidFill>
              <a:srgbClr val="849B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862" name="Freeform 22"/>
            <p:cNvSpPr>
              <a:spLocks/>
            </p:cNvSpPr>
            <p:nvPr/>
          </p:nvSpPr>
          <p:spPr bwMode="auto">
            <a:xfrm>
              <a:off x="249" y="2147"/>
              <a:ext cx="93" cy="38"/>
            </a:xfrm>
            <a:custGeom>
              <a:avLst/>
              <a:gdLst/>
              <a:ahLst/>
              <a:cxnLst>
                <a:cxn ang="0">
                  <a:pos x="38" y="108"/>
                </a:cxn>
                <a:cxn ang="0">
                  <a:pos x="44" y="93"/>
                </a:cxn>
                <a:cxn ang="0">
                  <a:pos x="54" y="79"/>
                </a:cxn>
                <a:cxn ang="0">
                  <a:pos x="65" y="67"/>
                </a:cxn>
                <a:cxn ang="0">
                  <a:pos x="77" y="56"/>
                </a:cxn>
                <a:cxn ang="0">
                  <a:pos x="91" y="47"/>
                </a:cxn>
                <a:cxn ang="0">
                  <a:pos x="107" y="41"/>
                </a:cxn>
                <a:cxn ang="0">
                  <a:pos x="124" y="36"/>
                </a:cxn>
                <a:cxn ang="0">
                  <a:pos x="141" y="35"/>
                </a:cxn>
                <a:cxn ang="0">
                  <a:pos x="159" y="36"/>
                </a:cxn>
                <a:cxn ang="0">
                  <a:pos x="175" y="41"/>
                </a:cxn>
                <a:cxn ang="0">
                  <a:pos x="191" y="47"/>
                </a:cxn>
                <a:cxn ang="0">
                  <a:pos x="206" y="56"/>
                </a:cxn>
                <a:cxn ang="0">
                  <a:pos x="218" y="67"/>
                </a:cxn>
                <a:cxn ang="0">
                  <a:pos x="229" y="79"/>
                </a:cxn>
                <a:cxn ang="0">
                  <a:pos x="238" y="93"/>
                </a:cxn>
                <a:cxn ang="0">
                  <a:pos x="245" y="108"/>
                </a:cxn>
                <a:cxn ang="0">
                  <a:pos x="248" y="110"/>
                </a:cxn>
                <a:cxn ang="0">
                  <a:pos x="252" y="112"/>
                </a:cxn>
                <a:cxn ang="0">
                  <a:pos x="259" y="112"/>
                </a:cxn>
                <a:cxn ang="0">
                  <a:pos x="266" y="112"/>
                </a:cxn>
                <a:cxn ang="0">
                  <a:pos x="272" y="112"/>
                </a:cxn>
                <a:cxn ang="0">
                  <a:pos x="278" y="111"/>
                </a:cxn>
                <a:cxn ang="0">
                  <a:pos x="281" y="110"/>
                </a:cxn>
                <a:cxn ang="0">
                  <a:pos x="281" y="108"/>
                </a:cxn>
                <a:cxn ang="0">
                  <a:pos x="279" y="99"/>
                </a:cxn>
                <a:cxn ang="0">
                  <a:pos x="276" y="92"/>
                </a:cxn>
                <a:cxn ang="0">
                  <a:pos x="273" y="83"/>
                </a:cxn>
                <a:cxn ang="0">
                  <a:pos x="269" y="75"/>
                </a:cxn>
                <a:cxn ang="0">
                  <a:pos x="258" y="59"/>
                </a:cxn>
                <a:cxn ang="0">
                  <a:pos x="246" y="45"/>
                </a:cxn>
                <a:cxn ang="0">
                  <a:pos x="232" y="32"/>
                </a:cxn>
                <a:cxn ang="0">
                  <a:pos x="217" y="21"/>
                </a:cxn>
                <a:cxn ang="0">
                  <a:pos x="199" y="12"/>
                </a:cxn>
                <a:cxn ang="0">
                  <a:pos x="181" y="6"/>
                </a:cxn>
                <a:cxn ang="0">
                  <a:pos x="161" y="1"/>
                </a:cxn>
                <a:cxn ang="0">
                  <a:pos x="141" y="0"/>
                </a:cxn>
                <a:cxn ang="0">
                  <a:pos x="122" y="1"/>
                </a:cxn>
                <a:cxn ang="0">
                  <a:pos x="102" y="6"/>
                </a:cxn>
                <a:cxn ang="0">
                  <a:pos x="83" y="12"/>
                </a:cxn>
                <a:cxn ang="0">
                  <a:pos x="67" y="21"/>
                </a:cxn>
                <a:cxn ang="0">
                  <a:pos x="52" y="31"/>
                </a:cxn>
                <a:cxn ang="0">
                  <a:pos x="38" y="44"/>
                </a:cxn>
                <a:cxn ang="0">
                  <a:pos x="26" y="58"/>
                </a:cxn>
                <a:cxn ang="0">
                  <a:pos x="15" y="74"/>
                </a:cxn>
                <a:cxn ang="0">
                  <a:pos x="10" y="82"/>
                </a:cxn>
                <a:cxn ang="0">
                  <a:pos x="6" y="91"/>
                </a:cxn>
                <a:cxn ang="0">
                  <a:pos x="3" y="99"/>
                </a:cxn>
                <a:cxn ang="0">
                  <a:pos x="0" y="108"/>
                </a:cxn>
                <a:cxn ang="0">
                  <a:pos x="1" y="110"/>
                </a:cxn>
                <a:cxn ang="0">
                  <a:pos x="4" y="112"/>
                </a:cxn>
                <a:cxn ang="0">
                  <a:pos x="9" y="115"/>
                </a:cxn>
                <a:cxn ang="0">
                  <a:pos x="16" y="116"/>
                </a:cxn>
                <a:cxn ang="0">
                  <a:pos x="22" y="116"/>
                </a:cxn>
                <a:cxn ang="0">
                  <a:pos x="29" y="115"/>
                </a:cxn>
                <a:cxn ang="0">
                  <a:pos x="34" y="112"/>
                </a:cxn>
                <a:cxn ang="0">
                  <a:pos x="38" y="108"/>
                </a:cxn>
              </a:cxnLst>
              <a:rect l="0" t="0" r="r" b="b"/>
              <a:pathLst>
                <a:path w="281" h="116">
                  <a:moveTo>
                    <a:pt x="38" y="108"/>
                  </a:moveTo>
                  <a:lnTo>
                    <a:pt x="44" y="93"/>
                  </a:lnTo>
                  <a:lnTo>
                    <a:pt x="54" y="79"/>
                  </a:lnTo>
                  <a:lnTo>
                    <a:pt x="65" y="67"/>
                  </a:lnTo>
                  <a:lnTo>
                    <a:pt x="77" y="56"/>
                  </a:lnTo>
                  <a:lnTo>
                    <a:pt x="91" y="47"/>
                  </a:lnTo>
                  <a:lnTo>
                    <a:pt x="107" y="41"/>
                  </a:lnTo>
                  <a:lnTo>
                    <a:pt x="124" y="36"/>
                  </a:lnTo>
                  <a:lnTo>
                    <a:pt x="141" y="35"/>
                  </a:lnTo>
                  <a:lnTo>
                    <a:pt x="159" y="36"/>
                  </a:lnTo>
                  <a:lnTo>
                    <a:pt x="175" y="41"/>
                  </a:lnTo>
                  <a:lnTo>
                    <a:pt x="191" y="47"/>
                  </a:lnTo>
                  <a:lnTo>
                    <a:pt x="206" y="56"/>
                  </a:lnTo>
                  <a:lnTo>
                    <a:pt x="218" y="67"/>
                  </a:lnTo>
                  <a:lnTo>
                    <a:pt x="229" y="79"/>
                  </a:lnTo>
                  <a:lnTo>
                    <a:pt x="238" y="93"/>
                  </a:lnTo>
                  <a:lnTo>
                    <a:pt x="245" y="108"/>
                  </a:lnTo>
                  <a:lnTo>
                    <a:pt x="248" y="110"/>
                  </a:lnTo>
                  <a:lnTo>
                    <a:pt x="252" y="112"/>
                  </a:lnTo>
                  <a:lnTo>
                    <a:pt x="259" y="112"/>
                  </a:lnTo>
                  <a:lnTo>
                    <a:pt x="266" y="112"/>
                  </a:lnTo>
                  <a:lnTo>
                    <a:pt x="272" y="112"/>
                  </a:lnTo>
                  <a:lnTo>
                    <a:pt x="278" y="111"/>
                  </a:lnTo>
                  <a:lnTo>
                    <a:pt x="281" y="110"/>
                  </a:lnTo>
                  <a:lnTo>
                    <a:pt x="281" y="108"/>
                  </a:lnTo>
                  <a:lnTo>
                    <a:pt x="279" y="99"/>
                  </a:lnTo>
                  <a:lnTo>
                    <a:pt x="276" y="92"/>
                  </a:lnTo>
                  <a:lnTo>
                    <a:pt x="273" y="83"/>
                  </a:lnTo>
                  <a:lnTo>
                    <a:pt x="269" y="75"/>
                  </a:lnTo>
                  <a:lnTo>
                    <a:pt x="258" y="59"/>
                  </a:lnTo>
                  <a:lnTo>
                    <a:pt x="246" y="45"/>
                  </a:lnTo>
                  <a:lnTo>
                    <a:pt x="232" y="32"/>
                  </a:lnTo>
                  <a:lnTo>
                    <a:pt x="217" y="21"/>
                  </a:lnTo>
                  <a:lnTo>
                    <a:pt x="199" y="12"/>
                  </a:lnTo>
                  <a:lnTo>
                    <a:pt x="181" y="6"/>
                  </a:lnTo>
                  <a:lnTo>
                    <a:pt x="161" y="1"/>
                  </a:lnTo>
                  <a:lnTo>
                    <a:pt x="141" y="0"/>
                  </a:lnTo>
                  <a:lnTo>
                    <a:pt x="122" y="1"/>
                  </a:lnTo>
                  <a:lnTo>
                    <a:pt x="102" y="6"/>
                  </a:lnTo>
                  <a:lnTo>
                    <a:pt x="83" y="12"/>
                  </a:lnTo>
                  <a:lnTo>
                    <a:pt x="67" y="21"/>
                  </a:lnTo>
                  <a:lnTo>
                    <a:pt x="52" y="31"/>
                  </a:lnTo>
                  <a:lnTo>
                    <a:pt x="38" y="44"/>
                  </a:lnTo>
                  <a:lnTo>
                    <a:pt x="26" y="58"/>
                  </a:lnTo>
                  <a:lnTo>
                    <a:pt x="15" y="74"/>
                  </a:lnTo>
                  <a:lnTo>
                    <a:pt x="10" y="82"/>
                  </a:lnTo>
                  <a:lnTo>
                    <a:pt x="6" y="91"/>
                  </a:lnTo>
                  <a:lnTo>
                    <a:pt x="3" y="99"/>
                  </a:lnTo>
                  <a:lnTo>
                    <a:pt x="0" y="108"/>
                  </a:lnTo>
                  <a:lnTo>
                    <a:pt x="1" y="110"/>
                  </a:lnTo>
                  <a:lnTo>
                    <a:pt x="4" y="112"/>
                  </a:lnTo>
                  <a:lnTo>
                    <a:pt x="9" y="115"/>
                  </a:lnTo>
                  <a:lnTo>
                    <a:pt x="16" y="116"/>
                  </a:lnTo>
                  <a:lnTo>
                    <a:pt x="22" y="116"/>
                  </a:lnTo>
                  <a:lnTo>
                    <a:pt x="29" y="115"/>
                  </a:lnTo>
                  <a:lnTo>
                    <a:pt x="34" y="112"/>
                  </a:lnTo>
                  <a:lnTo>
                    <a:pt x="38" y="108"/>
                  </a:lnTo>
                  <a:close/>
                </a:path>
              </a:pathLst>
            </a:custGeom>
            <a:solidFill>
              <a:srgbClr val="849B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9" name="Group 25"/>
          <p:cNvGrpSpPr>
            <a:grpSpLocks noChangeAspect="1"/>
          </p:cNvGrpSpPr>
          <p:nvPr/>
        </p:nvGrpSpPr>
        <p:grpSpPr bwMode="auto">
          <a:xfrm>
            <a:off x="260350" y="4497388"/>
            <a:ext cx="338138" cy="565150"/>
            <a:chOff x="164" y="2950"/>
            <a:chExt cx="213" cy="356"/>
          </a:xfrm>
        </p:grpSpPr>
        <p:sp>
          <p:nvSpPr>
            <p:cNvPr id="35864" name="AutoShape 24"/>
            <p:cNvSpPr>
              <a:spLocks noChangeAspect="1" noChangeArrowheads="1" noTextEdit="1"/>
            </p:cNvSpPr>
            <p:nvPr/>
          </p:nvSpPr>
          <p:spPr bwMode="auto">
            <a:xfrm>
              <a:off x="164" y="2950"/>
              <a:ext cx="213" cy="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866" name="Freeform 26"/>
            <p:cNvSpPr>
              <a:spLocks/>
            </p:cNvSpPr>
            <p:nvPr/>
          </p:nvSpPr>
          <p:spPr bwMode="auto">
            <a:xfrm>
              <a:off x="235" y="2950"/>
              <a:ext cx="142" cy="356"/>
            </a:xfrm>
            <a:custGeom>
              <a:avLst/>
              <a:gdLst/>
              <a:ahLst/>
              <a:cxnLst>
                <a:cxn ang="0">
                  <a:pos x="53" y="0"/>
                </a:cxn>
                <a:cxn ang="0">
                  <a:pos x="374" y="0"/>
                </a:cxn>
                <a:cxn ang="0">
                  <a:pos x="384" y="1"/>
                </a:cxn>
                <a:cxn ang="0">
                  <a:pos x="394" y="4"/>
                </a:cxn>
                <a:cxn ang="0">
                  <a:pos x="403" y="9"/>
                </a:cxn>
                <a:cxn ang="0">
                  <a:pos x="412" y="15"/>
                </a:cxn>
                <a:cxn ang="0">
                  <a:pos x="418" y="24"/>
                </a:cxn>
                <a:cxn ang="0">
                  <a:pos x="423" y="33"/>
                </a:cxn>
                <a:cxn ang="0">
                  <a:pos x="426" y="42"/>
                </a:cxn>
                <a:cxn ang="0">
                  <a:pos x="427" y="53"/>
                </a:cxn>
                <a:cxn ang="0">
                  <a:pos x="427" y="1015"/>
                </a:cxn>
                <a:cxn ang="0">
                  <a:pos x="426" y="1026"/>
                </a:cxn>
                <a:cxn ang="0">
                  <a:pos x="423" y="1035"/>
                </a:cxn>
                <a:cxn ang="0">
                  <a:pos x="418" y="1044"/>
                </a:cxn>
                <a:cxn ang="0">
                  <a:pos x="412" y="1053"/>
                </a:cxn>
                <a:cxn ang="0">
                  <a:pos x="403" y="1059"/>
                </a:cxn>
                <a:cxn ang="0">
                  <a:pos x="394" y="1064"/>
                </a:cxn>
                <a:cxn ang="0">
                  <a:pos x="384" y="1067"/>
                </a:cxn>
                <a:cxn ang="0">
                  <a:pos x="374" y="1068"/>
                </a:cxn>
                <a:cxn ang="0">
                  <a:pos x="53" y="1068"/>
                </a:cxn>
                <a:cxn ang="0">
                  <a:pos x="42" y="1067"/>
                </a:cxn>
                <a:cxn ang="0">
                  <a:pos x="32" y="1064"/>
                </a:cxn>
                <a:cxn ang="0">
                  <a:pos x="24" y="1059"/>
                </a:cxn>
                <a:cxn ang="0">
                  <a:pos x="15" y="1053"/>
                </a:cxn>
                <a:cxn ang="0">
                  <a:pos x="8" y="1044"/>
                </a:cxn>
                <a:cxn ang="0">
                  <a:pos x="4" y="1035"/>
                </a:cxn>
                <a:cxn ang="0">
                  <a:pos x="1" y="1026"/>
                </a:cxn>
                <a:cxn ang="0">
                  <a:pos x="0" y="1015"/>
                </a:cxn>
                <a:cxn ang="0">
                  <a:pos x="0" y="53"/>
                </a:cxn>
                <a:cxn ang="0">
                  <a:pos x="1" y="42"/>
                </a:cxn>
                <a:cxn ang="0">
                  <a:pos x="4" y="33"/>
                </a:cxn>
                <a:cxn ang="0">
                  <a:pos x="8" y="24"/>
                </a:cxn>
                <a:cxn ang="0">
                  <a:pos x="15" y="15"/>
                </a:cxn>
                <a:cxn ang="0">
                  <a:pos x="24" y="9"/>
                </a:cxn>
                <a:cxn ang="0">
                  <a:pos x="32" y="4"/>
                </a:cxn>
                <a:cxn ang="0">
                  <a:pos x="42" y="1"/>
                </a:cxn>
                <a:cxn ang="0">
                  <a:pos x="53" y="0"/>
                </a:cxn>
                <a:cxn ang="0">
                  <a:pos x="53" y="0"/>
                </a:cxn>
              </a:cxnLst>
              <a:rect l="0" t="0" r="r" b="b"/>
              <a:pathLst>
                <a:path w="427" h="1068">
                  <a:moveTo>
                    <a:pt x="53" y="0"/>
                  </a:moveTo>
                  <a:lnTo>
                    <a:pt x="374" y="0"/>
                  </a:lnTo>
                  <a:lnTo>
                    <a:pt x="384" y="1"/>
                  </a:lnTo>
                  <a:lnTo>
                    <a:pt x="394" y="4"/>
                  </a:lnTo>
                  <a:lnTo>
                    <a:pt x="403" y="9"/>
                  </a:lnTo>
                  <a:lnTo>
                    <a:pt x="412" y="15"/>
                  </a:lnTo>
                  <a:lnTo>
                    <a:pt x="418" y="24"/>
                  </a:lnTo>
                  <a:lnTo>
                    <a:pt x="423" y="33"/>
                  </a:lnTo>
                  <a:lnTo>
                    <a:pt x="426" y="42"/>
                  </a:lnTo>
                  <a:lnTo>
                    <a:pt x="427" y="53"/>
                  </a:lnTo>
                  <a:lnTo>
                    <a:pt x="427" y="1015"/>
                  </a:lnTo>
                  <a:lnTo>
                    <a:pt x="426" y="1026"/>
                  </a:lnTo>
                  <a:lnTo>
                    <a:pt x="423" y="1035"/>
                  </a:lnTo>
                  <a:lnTo>
                    <a:pt x="418" y="1044"/>
                  </a:lnTo>
                  <a:lnTo>
                    <a:pt x="412" y="1053"/>
                  </a:lnTo>
                  <a:lnTo>
                    <a:pt x="403" y="1059"/>
                  </a:lnTo>
                  <a:lnTo>
                    <a:pt x="394" y="1064"/>
                  </a:lnTo>
                  <a:lnTo>
                    <a:pt x="384" y="1067"/>
                  </a:lnTo>
                  <a:lnTo>
                    <a:pt x="374" y="1068"/>
                  </a:lnTo>
                  <a:lnTo>
                    <a:pt x="53" y="1068"/>
                  </a:lnTo>
                  <a:lnTo>
                    <a:pt x="42" y="1067"/>
                  </a:lnTo>
                  <a:lnTo>
                    <a:pt x="32" y="1064"/>
                  </a:lnTo>
                  <a:lnTo>
                    <a:pt x="24" y="1059"/>
                  </a:lnTo>
                  <a:lnTo>
                    <a:pt x="15" y="1053"/>
                  </a:lnTo>
                  <a:lnTo>
                    <a:pt x="8" y="1044"/>
                  </a:lnTo>
                  <a:lnTo>
                    <a:pt x="4" y="1035"/>
                  </a:lnTo>
                  <a:lnTo>
                    <a:pt x="1" y="1026"/>
                  </a:lnTo>
                  <a:lnTo>
                    <a:pt x="0" y="1015"/>
                  </a:lnTo>
                  <a:lnTo>
                    <a:pt x="0" y="53"/>
                  </a:lnTo>
                  <a:lnTo>
                    <a:pt x="1" y="42"/>
                  </a:lnTo>
                  <a:lnTo>
                    <a:pt x="4" y="33"/>
                  </a:lnTo>
                  <a:lnTo>
                    <a:pt x="8" y="24"/>
                  </a:lnTo>
                  <a:lnTo>
                    <a:pt x="15" y="15"/>
                  </a:lnTo>
                  <a:lnTo>
                    <a:pt x="24" y="9"/>
                  </a:lnTo>
                  <a:lnTo>
                    <a:pt x="32" y="4"/>
                  </a:lnTo>
                  <a:lnTo>
                    <a:pt x="42" y="1"/>
                  </a:lnTo>
                  <a:lnTo>
                    <a:pt x="53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496B4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867" name="Freeform 27"/>
            <p:cNvSpPr>
              <a:spLocks/>
            </p:cNvSpPr>
            <p:nvPr/>
          </p:nvSpPr>
          <p:spPr bwMode="auto">
            <a:xfrm>
              <a:off x="164" y="3084"/>
              <a:ext cx="71" cy="60"/>
            </a:xfrm>
            <a:custGeom>
              <a:avLst/>
              <a:gdLst/>
              <a:ahLst/>
              <a:cxnLst>
                <a:cxn ang="0">
                  <a:pos x="213" y="0"/>
                </a:cxn>
                <a:cxn ang="0">
                  <a:pos x="0" y="0"/>
                </a:cxn>
                <a:cxn ang="0">
                  <a:pos x="4" y="30"/>
                </a:cxn>
                <a:cxn ang="0">
                  <a:pos x="5" y="31"/>
                </a:cxn>
                <a:cxn ang="0">
                  <a:pos x="11" y="37"/>
                </a:cxn>
                <a:cxn ang="0">
                  <a:pos x="17" y="43"/>
                </a:cxn>
                <a:cxn ang="0">
                  <a:pos x="27" y="53"/>
                </a:cxn>
                <a:cxn ang="0">
                  <a:pos x="38" y="64"/>
                </a:cxn>
                <a:cxn ang="0">
                  <a:pos x="51" y="76"/>
                </a:cxn>
                <a:cxn ang="0">
                  <a:pos x="67" y="89"/>
                </a:cxn>
                <a:cxn ang="0">
                  <a:pos x="82" y="103"/>
                </a:cxn>
                <a:cxn ang="0">
                  <a:pos x="98" y="116"/>
                </a:cxn>
                <a:cxn ang="0">
                  <a:pos x="116" y="130"/>
                </a:cxn>
                <a:cxn ang="0">
                  <a:pos x="133" y="142"/>
                </a:cxn>
                <a:cxn ang="0">
                  <a:pos x="150" y="154"/>
                </a:cxn>
                <a:cxn ang="0">
                  <a:pos x="167" y="164"/>
                </a:cxn>
                <a:cxn ang="0">
                  <a:pos x="183" y="172"/>
                </a:cxn>
                <a:cxn ang="0">
                  <a:pos x="198" y="177"/>
                </a:cxn>
                <a:cxn ang="0">
                  <a:pos x="213" y="180"/>
                </a:cxn>
                <a:cxn ang="0">
                  <a:pos x="214" y="137"/>
                </a:cxn>
                <a:cxn ang="0">
                  <a:pos x="214" y="76"/>
                </a:cxn>
                <a:cxn ang="0">
                  <a:pos x="213" y="22"/>
                </a:cxn>
                <a:cxn ang="0">
                  <a:pos x="213" y="0"/>
                </a:cxn>
              </a:cxnLst>
              <a:rect l="0" t="0" r="r" b="b"/>
              <a:pathLst>
                <a:path w="214" h="180">
                  <a:moveTo>
                    <a:pt x="213" y="0"/>
                  </a:moveTo>
                  <a:lnTo>
                    <a:pt x="0" y="0"/>
                  </a:lnTo>
                  <a:lnTo>
                    <a:pt x="4" y="30"/>
                  </a:lnTo>
                  <a:lnTo>
                    <a:pt x="5" y="31"/>
                  </a:lnTo>
                  <a:lnTo>
                    <a:pt x="11" y="37"/>
                  </a:lnTo>
                  <a:lnTo>
                    <a:pt x="17" y="43"/>
                  </a:lnTo>
                  <a:lnTo>
                    <a:pt x="27" y="53"/>
                  </a:lnTo>
                  <a:lnTo>
                    <a:pt x="38" y="64"/>
                  </a:lnTo>
                  <a:lnTo>
                    <a:pt x="51" y="76"/>
                  </a:lnTo>
                  <a:lnTo>
                    <a:pt x="67" y="89"/>
                  </a:lnTo>
                  <a:lnTo>
                    <a:pt x="82" y="103"/>
                  </a:lnTo>
                  <a:lnTo>
                    <a:pt x="98" y="116"/>
                  </a:lnTo>
                  <a:lnTo>
                    <a:pt x="116" y="130"/>
                  </a:lnTo>
                  <a:lnTo>
                    <a:pt x="133" y="142"/>
                  </a:lnTo>
                  <a:lnTo>
                    <a:pt x="150" y="154"/>
                  </a:lnTo>
                  <a:lnTo>
                    <a:pt x="167" y="164"/>
                  </a:lnTo>
                  <a:lnTo>
                    <a:pt x="183" y="172"/>
                  </a:lnTo>
                  <a:lnTo>
                    <a:pt x="198" y="177"/>
                  </a:lnTo>
                  <a:lnTo>
                    <a:pt x="213" y="180"/>
                  </a:lnTo>
                  <a:lnTo>
                    <a:pt x="214" y="137"/>
                  </a:lnTo>
                  <a:lnTo>
                    <a:pt x="214" y="76"/>
                  </a:lnTo>
                  <a:lnTo>
                    <a:pt x="213" y="22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496B4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868" name="Freeform 28"/>
            <p:cNvSpPr>
              <a:spLocks/>
            </p:cNvSpPr>
            <p:nvPr/>
          </p:nvSpPr>
          <p:spPr bwMode="auto">
            <a:xfrm>
              <a:off x="164" y="3195"/>
              <a:ext cx="71" cy="60"/>
            </a:xfrm>
            <a:custGeom>
              <a:avLst/>
              <a:gdLst/>
              <a:ahLst/>
              <a:cxnLst>
                <a:cxn ang="0">
                  <a:pos x="213" y="0"/>
                </a:cxn>
                <a:cxn ang="0">
                  <a:pos x="0" y="0"/>
                </a:cxn>
                <a:cxn ang="0">
                  <a:pos x="4" y="30"/>
                </a:cxn>
                <a:cxn ang="0">
                  <a:pos x="5" y="31"/>
                </a:cxn>
                <a:cxn ang="0">
                  <a:pos x="11" y="37"/>
                </a:cxn>
                <a:cxn ang="0">
                  <a:pos x="17" y="43"/>
                </a:cxn>
                <a:cxn ang="0">
                  <a:pos x="27" y="53"/>
                </a:cxn>
                <a:cxn ang="0">
                  <a:pos x="38" y="64"/>
                </a:cxn>
                <a:cxn ang="0">
                  <a:pos x="51" y="76"/>
                </a:cxn>
                <a:cxn ang="0">
                  <a:pos x="67" y="89"/>
                </a:cxn>
                <a:cxn ang="0">
                  <a:pos x="82" y="103"/>
                </a:cxn>
                <a:cxn ang="0">
                  <a:pos x="98" y="116"/>
                </a:cxn>
                <a:cxn ang="0">
                  <a:pos x="116" y="131"/>
                </a:cxn>
                <a:cxn ang="0">
                  <a:pos x="133" y="142"/>
                </a:cxn>
                <a:cxn ang="0">
                  <a:pos x="150" y="154"/>
                </a:cxn>
                <a:cxn ang="0">
                  <a:pos x="167" y="164"/>
                </a:cxn>
                <a:cxn ang="0">
                  <a:pos x="183" y="172"/>
                </a:cxn>
                <a:cxn ang="0">
                  <a:pos x="198" y="177"/>
                </a:cxn>
                <a:cxn ang="0">
                  <a:pos x="213" y="181"/>
                </a:cxn>
                <a:cxn ang="0">
                  <a:pos x="214" y="137"/>
                </a:cxn>
                <a:cxn ang="0">
                  <a:pos x="214" y="76"/>
                </a:cxn>
                <a:cxn ang="0">
                  <a:pos x="213" y="23"/>
                </a:cxn>
                <a:cxn ang="0">
                  <a:pos x="213" y="0"/>
                </a:cxn>
              </a:cxnLst>
              <a:rect l="0" t="0" r="r" b="b"/>
              <a:pathLst>
                <a:path w="214" h="181">
                  <a:moveTo>
                    <a:pt x="213" y="0"/>
                  </a:moveTo>
                  <a:lnTo>
                    <a:pt x="0" y="0"/>
                  </a:lnTo>
                  <a:lnTo>
                    <a:pt x="4" y="30"/>
                  </a:lnTo>
                  <a:lnTo>
                    <a:pt x="5" y="31"/>
                  </a:lnTo>
                  <a:lnTo>
                    <a:pt x="11" y="37"/>
                  </a:lnTo>
                  <a:lnTo>
                    <a:pt x="17" y="43"/>
                  </a:lnTo>
                  <a:lnTo>
                    <a:pt x="27" y="53"/>
                  </a:lnTo>
                  <a:lnTo>
                    <a:pt x="38" y="64"/>
                  </a:lnTo>
                  <a:lnTo>
                    <a:pt x="51" y="76"/>
                  </a:lnTo>
                  <a:lnTo>
                    <a:pt x="67" y="89"/>
                  </a:lnTo>
                  <a:lnTo>
                    <a:pt x="82" y="103"/>
                  </a:lnTo>
                  <a:lnTo>
                    <a:pt x="98" y="116"/>
                  </a:lnTo>
                  <a:lnTo>
                    <a:pt x="116" y="131"/>
                  </a:lnTo>
                  <a:lnTo>
                    <a:pt x="133" y="142"/>
                  </a:lnTo>
                  <a:lnTo>
                    <a:pt x="150" y="154"/>
                  </a:lnTo>
                  <a:lnTo>
                    <a:pt x="167" y="164"/>
                  </a:lnTo>
                  <a:lnTo>
                    <a:pt x="183" y="172"/>
                  </a:lnTo>
                  <a:lnTo>
                    <a:pt x="198" y="177"/>
                  </a:lnTo>
                  <a:lnTo>
                    <a:pt x="213" y="181"/>
                  </a:lnTo>
                  <a:lnTo>
                    <a:pt x="214" y="137"/>
                  </a:lnTo>
                  <a:lnTo>
                    <a:pt x="214" y="76"/>
                  </a:lnTo>
                  <a:lnTo>
                    <a:pt x="213" y="23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496B4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869" name="Freeform 29"/>
            <p:cNvSpPr>
              <a:spLocks/>
            </p:cNvSpPr>
            <p:nvPr/>
          </p:nvSpPr>
          <p:spPr bwMode="auto">
            <a:xfrm>
              <a:off x="264" y="2974"/>
              <a:ext cx="84" cy="83"/>
            </a:xfrm>
            <a:custGeom>
              <a:avLst/>
              <a:gdLst/>
              <a:ahLst/>
              <a:cxnLst>
                <a:cxn ang="0">
                  <a:pos x="0" y="125"/>
                </a:cxn>
                <a:cxn ang="0">
                  <a:pos x="2" y="100"/>
                </a:cxn>
                <a:cxn ang="0">
                  <a:pos x="10" y="76"/>
                </a:cxn>
                <a:cxn ang="0">
                  <a:pos x="22" y="55"/>
                </a:cxn>
                <a:cxn ang="0">
                  <a:pos x="37" y="37"/>
                </a:cxn>
                <a:cxn ang="0">
                  <a:pos x="54" y="22"/>
                </a:cxn>
                <a:cxn ang="0">
                  <a:pos x="76" y="10"/>
                </a:cxn>
                <a:cxn ang="0">
                  <a:pos x="100" y="2"/>
                </a:cxn>
                <a:cxn ang="0">
                  <a:pos x="125" y="0"/>
                </a:cxn>
                <a:cxn ang="0">
                  <a:pos x="150" y="2"/>
                </a:cxn>
                <a:cxn ang="0">
                  <a:pos x="174" y="10"/>
                </a:cxn>
                <a:cxn ang="0">
                  <a:pos x="196" y="22"/>
                </a:cxn>
                <a:cxn ang="0">
                  <a:pos x="215" y="37"/>
                </a:cxn>
                <a:cxn ang="0">
                  <a:pos x="229" y="55"/>
                </a:cxn>
                <a:cxn ang="0">
                  <a:pos x="241" y="76"/>
                </a:cxn>
                <a:cxn ang="0">
                  <a:pos x="248" y="100"/>
                </a:cxn>
                <a:cxn ang="0">
                  <a:pos x="251" y="125"/>
                </a:cxn>
                <a:cxn ang="0">
                  <a:pos x="248" y="150"/>
                </a:cxn>
                <a:cxn ang="0">
                  <a:pos x="241" y="174"/>
                </a:cxn>
                <a:cxn ang="0">
                  <a:pos x="229" y="196"/>
                </a:cxn>
                <a:cxn ang="0">
                  <a:pos x="215" y="213"/>
                </a:cxn>
                <a:cxn ang="0">
                  <a:pos x="196" y="228"/>
                </a:cxn>
                <a:cxn ang="0">
                  <a:pos x="174" y="240"/>
                </a:cxn>
                <a:cxn ang="0">
                  <a:pos x="150" y="248"/>
                </a:cxn>
                <a:cxn ang="0">
                  <a:pos x="125" y="250"/>
                </a:cxn>
                <a:cxn ang="0">
                  <a:pos x="100" y="248"/>
                </a:cxn>
                <a:cxn ang="0">
                  <a:pos x="76" y="240"/>
                </a:cxn>
                <a:cxn ang="0">
                  <a:pos x="54" y="228"/>
                </a:cxn>
                <a:cxn ang="0">
                  <a:pos x="37" y="213"/>
                </a:cxn>
                <a:cxn ang="0">
                  <a:pos x="22" y="196"/>
                </a:cxn>
                <a:cxn ang="0">
                  <a:pos x="10" y="174"/>
                </a:cxn>
                <a:cxn ang="0">
                  <a:pos x="2" y="150"/>
                </a:cxn>
                <a:cxn ang="0">
                  <a:pos x="0" y="125"/>
                </a:cxn>
              </a:cxnLst>
              <a:rect l="0" t="0" r="r" b="b"/>
              <a:pathLst>
                <a:path w="251" h="250">
                  <a:moveTo>
                    <a:pt x="0" y="125"/>
                  </a:moveTo>
                  <a:lnTo>
                    <a:pt x="2" y="100"/>
                  </a:lnTo>
                  <a:lnTo>
                    <a:pt x="10" y="76"/>
                  </a:lnTo>
                  <a:lnTo>
                    <a:pt x="22" y="55"/>
                  </a:lnTo>
                  <a:lnTo>
                    <a:pt x="37" y="37"/>
                  </a:lnTo>
                  <a:lnTo>
                    <a:pt x="54" y="22"/>
                  </a:lnTo>
                  <a:lnTo>
                    <a:pt x="76" y="10"/>
                  </a:lnTo>
                  <a:lnTo>
                    <a:pt x="100" y="2"/>
                  </a:lnTo>
                  <a:lnTo>
                    <a:pt x="125" y="0"/>
                  </a:lnTo>
                  <a:lnTo>
                    <a:pt x="150" y="2"/>
                  </a:lnTo>
                  <a:lnTo>
                    <a:pt x="174" y="10"/>
                  </a:lnTo>
                  <a:lnTo>
                    <a:pt x="196" y="22"/>
                  </a:lnTo>
                  <a:lnTo>
                    <a:pt x="215" y="37"/>
                  </a:lnTo>
                  <a:lnTo>
                    <a:pt x="229" y="55"/>
                  </a:lnTo>
                  <a:lnTo>
                    <a:pt x="241" y="76"/>
                  </a:lnTo>
                  <a:lnTo>
                    <a:pt x="248" y="100"/>
                  </a:lnTo>
                  <a:lnTo>
                    <a:pt x="251" y="125"/>
                  </a:lnTo>
                  <a:lnTo>
                    <a:pt x="248" y="150"/>
                  </a:lnTo>
                  <a:lnTo>
                    <a:pt x="241" y="174"/>
                  </a:lnTo>
                  <a:lnTo>
                    <a:pt x="229" y="196"/>
                  </a:lnTo>
                  <a:lnTo>
                    <a:pt x="215" y="213"/>
                  </a:lnTo>
                  <a:lnTo>
                    <a:pt x="196" y="228"/>
                  </a:lnTo>
                  <a:lnTo>
                    <a:pt x="174" y="240"/>
                  </a:lnTo>
                  <a:lnTo>
                    <a:pt x="150" y="248"/>
                  </a:lnTo>
                  <a:lnTo>
                    <a:pt x="125" y="250"/>
                  </a:lnTo>
                  <a:lnTo>
                    <a:pt x="100" y="248"/>
                  </a:lnTo>
                  <a:lnTo>
                    <a:pt x="76" y="240"/>
                  </a:lnTo>
                  <a:lnTo>
                    <a:pt x="54" y="228"/>
                  </a:lnTo>
                  <a:lnTo>
                    <a:pt x="37" y="213"/>
                  </a:lnTo>
                  <a:lnTo>
                    <a:pt x="22" y="196"/>
                  </a:lnTo>
                  <a:lnTo>
                    <a:pt x="10" y="174"/>
                  </a:lnTo>
                  <a:lnTo>
                    <a:pt x="2" y="150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870" name="Freeform 30"/>
            <p:cNvSpPr>
              <a:spLocks/>
            </p:cNvSpPr>
            <p:nvPr/>
          </p:nvSpPr>
          <p:spPr bwMode="auto">
            <a:xfrm>
              <a:off x="259" y="2967"/>
              <a:ext cx="93" cy="38"/>
            </a:xfrm>
            <a:custGeom>
              <a:avLst/>
              <a:gdLst/>
              <a:ahLst/>
              <a:cxnLst>
                <a:cxn ang="0">
                  <a:pos x="37" y="108"/>
                </a:cxn>
                <a:cxn ang="0">
                  <a:pos x="43" y="93"/>
                </a:cxn>
                <a:cxn ang="0">
                  <a:pos x="53" y="79"/>
                </a:cxn>
                <a:cxn ang="0">
                  <a:pos x="64" y="67"/>
                </a:cxn>
                <a:cxn ang="0">
                  <a:pos x="76" y="56"/>
                </a:cxn>
                <a:cxn ang="0">
                  <a:pos x="90" y="47"/>
                </a:cxn>
                <a:cxn ang="0">
                  <a:pos x="106" y="40"/>
                </a:cxn>
                <a:cxn ang="0">
                  <a:pos x="123" y="36"/>
                </a:cxn>
                <a:cxn ang="0">
                  <a:pos x="140" y="35"/>
                </a:cxn>
                <a:cxn ang="0">
                  <a:pos x="158" y="36"/>
                </a:cxn>
                <a:cxn ang="0">
                  <a:pos x="174" y="40"/>
                </a:cxn>
                <a:cxn ang="0">
                  <a:pos x="190" y="47"/>
                </a:cxn>
                <a:cxn ang="0">
                  <a:pos x="205" y="56"/>
                </a:cxn>
                <a:cxn ang="0">
                  <a:pos x="217" y="67"/>
                </a:cxn>
                <a:cxn ang="0">
                  <a:pos x="228" y="79"/>
                </a:cxn>
                <a:cxn ang="0">
                  <a:pos x="237" y="93"/>
                </a:cxn>
                <a:cxn ang="0">
                  <a:pos x="244" y="108"/>
                </a:cxn>
                <a:cxn ang="0">
                  <a:pos x="251" y="108"/>
                </a:cxn>
                <a:cxn ang="0">
                  <a:pos x="259" y="108"/>
                </a:cxn>
                <a:cxn ang="0">
                  <a:pos x="265" y="108"/>
                </a:cxn>
                <a:cxn ang="0">
                  <a:pos x="270" y="108"/>
                </a:cxn>
                <a:cxn ang="0">
                  <a:pos x="274" y="108"/>
                </a:cxn>
                <a:cxn ang="0">
                  <a:pos x="278" y="108"/>
                </a:cxn>
                <a:cxn ang="0">
                  <a:pos x="279" y="108"/>
                </a:cxn>
                <a:cxn ang="0">
                  <a:pos x="280" y="108"/>
                </a:cxn>
                <a:cxn ang="0">
                  <a:pos x="278" y="99"/>
                </a:cxn>
                <a:cxn ang="0">
                  <a:pos x="275" y="92"/>
                </a:cxn>
                <a:cxn ang="0">
                  <a:pos x="272" y="83"/>
                </a:cxn>
                <a:cxn ang="0">
                  <a:pos x="268" y="75"/>
                </a:cxn>
                <a:cxn ang="0">
                  <a:pos x="257" y="59"/>
                </a:cxn>
                <a:cxn ang="0">
                  <a:pos x="245" y="45"/>
                </a:cxn>
                <a:cxn ang="0">
                  <a:pos x="231" y="32"/>
                </a:cxn>
                <a:cxn ang="0">
                  <a:pos x="216" y="21"/>
                </a:cxn>
                <a:cxn ang="0">
                  <a:pos x="198" y="12"/>
                </a:cxn>
                <a:cxn ang="0">
                  <a:pos x="180" y="6"/>
                </a:cxn>
                <a:cxn ang="0">
                  <a:pos x="160" y="1"/>
                </a:cxn>
                <a:cxn ang="0">
                  <a:pos x="140" y="0"/>
                </a:cxn>
                <a:cxn ang="0">
                  <a:pos x="121" y="1"/>
                </a:cxn>
                <a:cxn ang="0">
                  <a:pos x="101" y="6"/>
                </a:cxn>
                <a:cxn ang="0">
                  <a:pos x="82" y="12"/>
                </a:cxn>
                <a:cxn ang="0">
                  <a:pos x="66" y="21"/>
                </a:cxn>
                <a:cxn ang="0">
                  <a:pos x="51" y="31"/>
                </a:cxn>
                <a:cxn ang="0">
                  <a:pos x="37" y="44"/>
                </a:cxn>
                <a:cxn ang="0">
                  <a:pos x="25" y="58"/>
                </a:cxn>
                <a:cxn ang="0">
                  <a:pos x="14" y="74"/>
                </a:cxn>
                <a:cxn ang="0">
                  <a:pos x="9" y="83"/>
                </a:cxn>
                <a:cxn ang="0">
                  <a:pos x="5" y="91"/>
                </a:cxn>
                <a:cxn ang="0">
                  <a:pos x="2" y="99"/>
                </a:cxn>
                <a:cxn ang="0">
                  <a:pos x="0" y="108"/>
                </a:cxn>
                <a:cxn ang="0">
                  <a:pos x="1" y="108"/>
                </a:cxn>
                <a:cxn ang="0">
                  <a:pos x="4" y="110"/>
                </a:cxn>
                <a:cxn ang="0">
                  <a:pos x="9" y="111"/>
                </a:cxn>
                <a:cxn ang="0">
                  <a:pos x="15" y="112"/>
                </a:cxn>
                <a:cxn ang="0">
                  <a:pos x="23" y="113"/>
                </a:cxn>
                <a:cxn ang="0">
                  <a:pos x="28" y="113"/>
                </a:cxn>
                <a:cxn ang="0">
                  <a:pos x="33" y="111"/>
                </a:cxn>
                <a:cxn ang="0">
                  <a:pos x="37" y="108"/>
                </a:cxn>
              </a:cxnLst>
              <a:rect l="0" t="0" r="r" b="b"/>
              <a:pathLst>
                <a:path w="280" h="113">
                  <a:moveTo>
                    <a:pt x="37" y="108"/>
                  </a:moveTo>
                  <a:lnTo>
                    <a:pt x="43" y="93"/>
                  </a:lnTo>
                  <a:lnTo>
                    <a:pt x="53" y="79"/>
                  </a:lnTo>
                  <a:lnTo>
                    <a:pt x="64" y="67"/>
                  </a:lnTo>
                  <a:lnTo>
                    <a:pt x="76" y="56"/>
                  </a:lnTo>
                  <a:lnTo>
                    <a:pt x="90" y="47"/>
                  </a:lnTo>
                  <a:lnTo>
                    <a:pt x="106" y="40"/>
                  </a:lnTo>
                  <a:lnTo>
                    <a:pt x="123" y="36"/>
                  </a:lnTo>
                  <a:lnTo>
                    <a:pt x="140" y="35"/>
                  </a:lnTo>
                  <a:lnTo>
                    <a:pt x="158" y="36"/>
                  </a:lnTo>
                  <a:lnTo>
                    <a:pt x="174" y="40"/>
                  </a:lnTo>
                  <a:lnTo>
                    <a:pt x="190" y="47"/>
                  </a:lnTo>
                  <a:lnTo>
                    <a:pt x="205" y="56"/>
                  </a:lnTo>
                  <a:lnTo>
                    <a:pt x="217" y="67"/>
                  </a:lnTo>
                  <a:lnTo>
                    <a:pt x="228" y="79"/>
                  </a:lnTo>
                  <a:lnTo>
                    <a:pt x="237" y="93"/>
                  </a:lnTo>
                  <a:lnTo>
                    <a:pt x="244" y="108"/>
                  </a:lnTo>
                  <a:lnTo>
                    <a:pt x="251" y="108"/>
                  </a:lnTo>
                  <a:lnTo>
                    <a:pt x="259" y="108"/>
                  </a:lnTo>
                  <a:lnTo>
                    <a:pt x="265" y="108"/>
                  </a:lnTo>
                  <a:lnTo>
                    <a:pt x="270" y="108"/>
                  </a:lnTo>
                  <a:lnTo>
                    <a:pt x="274" y="108"/>
                  </a:lnTo>
                  <a:lnTo>
                    <a:pt x="278" y="108"/>
                  </a:lnTo>
                  <a:lnTo>
                    <a:pt x="279" y="108"/>
                  </a:lnTo>
                  <a:lnTo>
                    <a:pt x="280" y="108"/>
                  </a:lnTo>
                  <a:lnTo>
                    <a:pt x="278" y="99"/>
                  </a:lnTo>
                  <a:lnTo>
                    <a:pt x="275" y="92"/>
                  </a:lnTo>
                  <a:lnTo>
                    <a:pt x="272" y="83"/>
                  </a:lnTo>
                  <a:lnTo>
                    <a:pt x="268" y="75"/>
                  </a:lnTo>
                  <a:lnTo>
                    <a:pt x="257" y="59"/>
                  </a:lnTo>
                  <a:lnTo>
                    <a:pt x="245" y="45"/>
                  </a:lnTo>
                  <a:lnTo>
                    <a:pt x="231" y="32"/>
                  </a:lnTo>
                  <a:lnTo>
                    <a:pt x="216" y="21"/>
                  </a:lnTo>
                  <a:lnTo>
                    <a:pt x="198" y="12"/>
                  </a:lnTo>
                  <a:lnTo>
                    <a:pt x="180" y="6"/>
                  </a:lnTo>
                  <a:lnTo>
                    <a:pt x="160" y="1"/>
                  </a:lnTo>
                  <a:lnTo>
                    <a:pt x="140" y="0"/>
                  </a:lnTo>
                  <a:lnTo>
                    <a:pt x="121" y="1"/>
                  </a:lnTo>
                  <a:lnTo>
                    <a:pt x="101" y="6"/>
                  </a:lnTo>
                  <a:lnTo>
                    <a:pt x="82" y="12"/>
                  </a:lnTo>
                  <a:lnTo>
                    <a:pt x="66" y="21"/>
                  </a:lnTo>
                  <a:lnTo>
                    <a:pt x="51" y="31"/>
                  </a:lnTo>
                  <a:lnTo>
                    <a:pt x="37" y="44"/>
                  </a:lnTo>
                  <a:lnTo>
                    <a:pt x="25" y="58"/>
                  </a:lnTo>
                  <a:lnTo>
                    <a:pt x="14" y="74"/>
                  </a:lnTo>
                  <a:lnTo>
                    <a:pt x="9" y="83"/>
                  </a:lnTo>
                  <a:lnTo>
                    <a:pt x="5" y="91"/>
                  </a:lnTo>
                  <a:lnTo>
                    <a:pt x="2" y="99"/>
                  </a:lnTo>
                  <a:lnTo>
                    <a:pt x="0" y="108"/>
                  </a:lnTo>
                  <a:lnTo>
                    <a:pt x="1" y="108"/>
                  </a:lnTo>
                  <a:lnTo>
                    <a:pt x="4" y="110"/>
                  </a:lnTo>
                  <a:lnTo>
                    <a:pt x="9" y="111"/>
                  </a:lnTo>
                  <a:lnTo>
                    <a:pt x="15" y="112"/>
                  </a:lnTo>
                  <a:lnTo>
                    <a:pt x="23" y="113"/>
                  </a:lnTo>
                  <a:lnTo>
                    <a:pt x="28" y="113"/>
                  </a:lnTo>
                  <a:lnTo>
                    <a:pt x="33" y="111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849B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871" name="Freeform 31"/>
            <p:cNvSpPr>
              <a:spLocks/>
            </p:cNvSpPr>
            <p:nvPr/>
          </p:nvSpPr>
          <p:spPr bwMode="auto">
            <a:xfrm>
              <a:off x="259" y="2967"/>
              <a:ext cx="93" cy="38"/>
            </a:xfrm>
            <a:custGeom>
              <a:avLst/>
              <a:gdLst/>
              <a:ahLst/>
              <a:cxnLst>
                <a:cxn ang="0">
                  <a:pos x="36" y="108"/>
                </a:cxn>
                <a:cxn ang="0">
                  <a:pos x="42" y="93"/>
                </a:cxn>
                <a:cxn ang="0">
                  <a:pos x="52" y="79"/>
                </a:cxn>
                <a:cxn ang="0">
                  <a:pos x="63" y="67"/>
                </a:cxn>
                <a:cxn ang="0">
                  <a:pos x="75" y="56"/>
                </a:cxn>
                <a:cxn ang="0">
                  <a:pos x="89" y="47"/>
                </a:cxn>
                <a:cxn ang="0">
                  <a:pos x="105" y="40"/>
                </a:cxn>
                <a:cxn ang="0">
                  <a:pos x="122" y="36"/>
                </a:cxn>
                <a:cxn ang="0">
                  <a:pos x="139" y="35"/>
                </a:cxn>
                <a:cxn ang="0">
                  <a:pos x="157" y="36"/>
                </a:cxn>
                <a:cxn ang="0">
                  <a:pos x="173" y="40"/>
                </a:cxn>
                <a:cxn ang="0">
                  <a:pos x="189" y="47"/>
                </a:cxn>
                <a:cxn ang="0">
                  <a:pos x="204" y="56"/>
                </a:cxn>
                <a:cxn ang="0">
                  <a:pos x="216" y="67"/>
                </a:cxn>
                <a:cxn ang="0">
                  <a:pos x="227" y="79"/>
                </a:cxn>
                <a:cxn ang="0">
                  <a:pos x="236" y="93"/>
                </a:cxn>
                <a:cxn ang="0">
                  <a:pos x="243" y="108"/>
                </a:cxn>
                <a:cxn ang="0">
                  <a:pos x="250" y="108"/>
                </a:cxn>
                <a:cxn ang="0">
                  <a:pos x="258" y="108"/>
                </a:cxn>
                <a:cxn ang="0">
                  <a:pos x="264" y="108"/>
                </a:cxn>
                <a:cxn ang="0">
                  <a:pos x="269" y="108"/>
                </a:cxn>
                <a:cxn ang="0">
                  <a:pos x="273" y="108"/>
                </a:cxn>
                <a:cxn ang="0">
                  <a:pos x="277" y="108"/>
                </a:cxn>
                <a:cxn ang="0">
                  <a:pos x="278" y="108"/>
                </a:cxn>
                <a:cxn ang="0">
                  <a:pos x="279" y="108"/>
                </a:cxn>
                <a:cxn ang="0">
                  <a:pos x="277" y="99"/>
                </a:cxn>
                <a:cxn ang="0">
                  <a:pos x="274" y="92"/>
                </a:cxn>
                <a:cxn ang="0">
                  <a:pos x="271" y="83"/>
                </a:cxn>
                <a:cxn ang="0">
                  <a:pos x="267" y="75"/>
                </a:cxn>
                <a:cxn ang="0">
                  <a:pos x="256" y="59"/>
                </a:cxn>
                <a:cxn ang="0">
                  <a:pos x="244" y="45"/>
                </a:cxn>
                <a:cxn ang="0">
                  <a:pos x="230" y="32"/>
                </a:cxn>
                <a:cxn ang="0">
                  <a:pos x="215" y="21"/>
                </a:cxn>
                <a:cxn ang="0">
                  <a:pos x="197" y="12"/>
                </a:cxn>
                <a:cxn ang="0">
                  <a:pos x="179" y="6"/>
                </a:cxn>
                <a:cxn ang="0">
                  <a:pos x="159" y="1"/>
                </a:cxn>
                <a:cxn ang="0">
                  <a:pos x="139" y="0"/>
                </a:cxn>
                <a:cxn ang="0">
                  <a:pos x="120" y="1"/>
                </a:cxn>
                <a:cxn ang="0">
                  <a:pos x="100" y="6"/>
                </a:cxn>
                <a:cxn ang="0">
                  <a:pos x="81" y="12"/>
                </a:cxn>
                <a:cxn ang="0">
                  <a:pos x="65" y="21"/>
                </a:cxn>
                <a:cxn ang="0">
                  <a:pos x="50" y="31"/>
                </a:cxn>
                <a:cxn ang="0">
                  <a:pos x="36" y="44"/>
                </a:cxn>
                <a:cxn ang="0">
                  <a:pos x="24" y="58"/>
                </a:cxn>
                <a:cxn ang="0">
                  <a:pos x="13" y="74"/>
                </a:cxn>
                <a:cxn ang="0">
                  <a:pos x="8" y="83"/>
                </a:cxn>
                <a:cxn ang="0">
                  <a:pos x="5" y="91"/>
                </a:cxn>
                <a:cxn ang="0">
                  <a:pos x="2" y="99"/>
                </a:cxn>
                <a:cxn ang="0">
                  <a:pos x="0" y="108"/>
                </a:cxn>
                <a:cxn ang="0">
                  <a:pos x="1" y="108"/>
                </a:cxn>
                <a:cxn ang="0">
                  <a:pos x="4" y="110"/>
                </a:cxn>
                <a:cxn ang="0">
                  <a:pos x="8" y="111"/>
                </a:cxn>
                <a:cxn ang="0">
                  <a:pos x="15" y="112"/>
                </a:cxn>
                <a:cxn ang="0">
                  <a:pos x="22" y="113"/>
                </a:cxn>
                <a:cxn ang="0">
                  <a:pos x="27" y="113"/>
                </a:cxn>
                <a:cxn ang="0">
                  <a:pos x="32" y="111"/>
                </a:cxn>
                <a:cxn ang="0">
                  <a:pos x="36" y="108"/>
                </a:cxn>
              </a:cxnLst>
              <a:rect l="0" t="0" r="r" b="b"/>
              <a:pathLst>
                <a:path w="279" h="113">
                  <a:moveTo>
                    <a:pt x="36" y="108"/>
                  </a:moveTo>
                  <a:lnTo>
                    <a:pt x="42" y="93"/>
                  </a:lnTo>
                  <a:lnTo>
                    <a:pt x="52" y="79"/>
                  </a:lnTo>
                  <a:lnTo>
                    <a:pt x="63" y="67"/>
                  </a:lnTo>
                  <a:lnTo>
                    <a:pt x="75" y="56"/>
                  </a:lnTo>
                  <a:lnTo>
                    <a:pt x="89" y="47"/>
                  </a:lnTo>
                  <a:lnTo>
                    <a:pt x="105" y="40"/>
                  </a:lnTo>
                  <a:lnTo>
                    <a:pt x="122" y="36"/>
                  </a:lnTo>
                  <a:lnTo>
                    <a:pt x="139" y="35"/>
                  </a:lnTo>
                  <a:lnTo>
                    <a:pt x="157" y="36"/>
                  </a:lnTo>
                  <a:lnTo>
                    <a:pt x="173" y="40"/>
                  </a:lnTo>
                  <a:lnTo>
                    <a:pt x="189" y="47"/>
                  </a:lnTo>
                  <a:lnTo>
                    <a:pt x="204" y="56"/>
                  </a:lnTo>
                  <a:lnTo>
                    <a:pt x="216" y="67"/>
                  </a:lnTo>
                  <a:lnTo>
                    <a:pt x="227" y="79"/>
                  </a:lnTo>
                  <a:lnTo>
                    <a:pt x="236" y="93"/>
                  </a:lnTo>
                  <a:lnTo>
                    <a:pt x="243" y="108"/>
                  </a:lnTo>
                  <a:lnTo>
                    <a:pt x="250" y="108"/>
                  </a:lnTo>
                  <a:lnTo>
                    <a:pt x="258" y="108"/>
                  </a:lnTo>
                  <a:lnTo>
                    <a:pt x="264" y="108"/>
                  </a:lnTo>
                  <a:lnTo>
                    <a:pt x="269" y="108"/>
                  </a:lnTo>
                  <a:lnTo>
                    <a:pt x="273" y="108"/>
                  </a:lnTo>
                  <a:lnTo>
                    <a:pt x="277" y="108"/>
                  </a:lnTo>
                  <a:lnTo>
                    <a:pt x="278" y="108"/>
                  </a:lnTo>
                  <a:lnTo>
                    <a:pt x="279" y="108"/>
                  </a:lnTo>
                  <a:lnTo>
                    <a:pt x="277" y="99"/>
                  </a:lnTo>
                  <a:lnTo>
                    <a:pt x="274" y="92"/>
                  </a:lnTo>
                  <a:lnTo>
                    <a:pt x="271" y="83"/>
                  </a:lnTo>
                  <a:lnTo>
                    <a:pt x="267" y="75"/>
                  </a:lnTo>
                  <a:lnTo>
                    <a:pt x="256" y="59"/>
                  </a:lnTo>
                  <a:lnTo>
                    <a:pt x="244" y="45"/>
                  </a:lnTo>
                  <a:lnTo>
                    <a:pt x="230" y="32"/>
                  </a:lnTo>
                  <a:lnTo>
                    <a:pt x="215" y="21"/>
                  </a:lnTo>
                  <a:lnTo>
                    <a:pt x="197" y="12"/>
                  </a:lnTo>
                  <a:lnTo>
                    <a:pt x="179" y="6"/>
                  </a:lnTo>
                  <a:lnTo>
                    <a:pt x="159" y="1"/>
                  </a:lnTo>
                  <a:lnTo>
                    <a:pt x="139" y="0"/>
                  </a:lnTo>
                  <a:lnTo>
                    <a:pt x="120" y="1"/>
                  </a:lnTo>
                  <a:lnTo>
                    <a:pt x="100" y="6"/>
                  </a:lnTo>
                  <a:lnTo>
                    <a:pt x="81" y="12"/>
                  </a:lnTo>
                  <a:lnTo>
                    <a:pt x="65" y="21"/>
                  </a:lnTo>
                  <a:lnTo>
                    <a:pt x="50" y="31"/>
                  </a:lnTo>
                  <a:lnTo>
                    <a:pt x="36" y="44"/>
                  </a:lnTo>
                  <a:lnTo>
                    <a:pt x="24" y="58"/>
                  </a:lnTo>
                  <a:lnTo>
                    <a:pt x="13" y="74"/>
                  </a:lnTo>
                  <a:lnTo>
                    <a:pt x="8" y="83"/>
                  </a:lnTo>
                  <a:lnTo>
                    <a:pt x="5" y="91"/>
                  </a:lnTo>
                  <a:lnTo>
                    <a:pt x="2" y="99"/>
                  </a:lnTo>
                  <a:lnTo>
                    <a:pt x="0" y="108"/>
                  </a:lnTo>
                  <a:lnTo>
                    <a:pt x="1" y="108"/>
                  </a:lnTo>
                  <a:lnTo>
                    <a:pt x="4" y="110"/>
                  </a:lnTo>
                  <a:lnTo>
                    <a:pt x="8" y="111"/>
                  </a:lnTo>
                  <a:lnTo>
                    <a:pt x="15" y="112"/>
                  </a:lnTo>
                  <a:lnTo>
                    <a:pt x="22" y="113"/>
                  </a:lnTo>
                  <a:lnTo>
                    <a:pt x="27" y="113"/>
                  </a:lnTo>
                  <a:lnTo>
                    <a:pt x="32" y="111"/>
                  </a:lnTo>
                  <a:lnTo>
                    <a:pt x="36" y="108"/>
                  </a:lnTo>
                  <a:close/>
                </a:path>
              </a:pathLst>
            </a:custGeom>
            <a:solidFill>
              <a:srgbClr val="849B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872" name="Freeform 32"/>
            <p:cNvSpPr>
              <a:spLocks/>
            </p:cNvSpPr>
            <p:nvPr/>
          </p:nvSpPr>
          <p:spPr bwMode="auto">
            <a:xfrm>
              <a:off x="259" y="2967"/>
              <a:ext cx="93" cy="38"/>
            </a:xfrm>
            <a:custGeom>
              <a:avLst/>
              <a:gdLst/>
              <a:ahLst/>
              <a:cxnLst>
                <a:cxn ang="0">
                  <a:pos x="38" y="108"/>
                </a:cxn>
                <a:cxn ang="0">
                  <a:pos x="44" y="93"/>
                </a:cxn>
                <a:cxn ang="0">
                  <a:pos x="54" y="79"/>
                </a:cxn>
                <a:cxn ang="0">
                  <a:pos x="65" y="67"/>
                </a:cxn>
                <a:cxn ang="0">
                  <a:pos x="77" y="56"/>
                </a:cxn>
                <a:cxn ang="0">
                  <a:pos x="91" y="47"/>
                </a:cxn>
                <a:cxn ang="0">
                  <a:pos x="107" y="40"/>
                </a:cxn>
                <a:cxn ang="0">
                  <a:pos x="124" y="36"/>
                </a:cxn>
                <a:cxn ang="0">
                  <a:pos x="141" y="35"/>
                </a:cxn>
                <a:cxn ang="0">
                  <a:pos x="159" y="36"/>
                </a:cxn>
                <a:cxn ang="0">
                  <a:pos x="175" y="40"/>
                </a:cxn>
                <a:cxn ang="0">
                  <a:pos x="191" y="47"/>
                </a:cxn>
                <a:cxn ang="0">
                  <a:pos x="206" y="56"/>
                </a:cxn>
                <a:cxn ang="0">
                  <a:pos x="218" y="67"/>
                </a:cxn>
                <a:cxn ang="0">
                  <a:pos x="229" y="79"/>
                </a:cxn>
                <a:cxn ang="0">
                  <a:pos x="238" y="93"/>
                </a:cxn>
                <a:cxn ang="0">
                  <a:pos x="245" y="108"/>
                </a:cxn>
                <a:cxn ang="0">
                  <a:pos x="252" y="108"/>
                </a:cxn>
                <a:cxn ang="0">
                  <a:pos x="260" y="108"/>
                </a:cxn>
                <a:cxn ang="0">
                  <a:pos x="266" y="108"/>
                </a:cxn>
                <a:cxn ang="0">
                  <a:pos x="271" y="108"/>
                </a:cxn>
                <a:cxn ang="0">
                  <a:pos x="275" y="108"/>
                </a:cxn>
                <a:cxn ang="0">
                  <a:pos x="279" y="108"/>
                </a:cxn>
                <a:cxn ang="0">
                  <a:pos x="280" y="108"/>
                </a:cxn>
                <a:cxn ang="0">
                  <a:pos x="281" y="108"/>
                </a:cxn>
                <a:cxn ang="0">
                  <a:pos x="279" y="99"/>
                </a:cxn>
                <a:cxn ang="0">
                  <a:pos x="276" y="92"/>
                </a:cxn>
                <a:cxn ang="0">
                  <a:pos x="273" y="83"/>
                </a:cxn>
                <a:cxn ang="0">
                  <a:pos x="269" y="75"/>
                </a:cxn>
                <a:cxn ang="0">
                  <a:pos x="258" y="59"/>
                </a:cxn>
                <a:cxn ang="0">
                  <a:pos x="246" y="45"/>
                </a:cxn>
                <a:cxn ang="0">
                  <a:pos x="232" y="32"/>
                </a:cxn>
                <a:cxn ang="0">
                  <a:pos x="217" y="21"/>
                </a:cxn>
                <a:cxn ang="0">
                  <a:pos x="199" y="12"/>
                </a:cxn>
                <a:cxn ang="0">
                  <a:pos x="181" y="6"/>
                </a:cxn>
                <a:cxn ang="0">
                  <a:pos x="161" y="1"/>
                </a:cxn>
                <a:cxn ang="0">
                  <a:pos x="141" y="0"/>
                </a:cxn>
                <a:cxn ang="0">
                  <a:pos x="122" y="1"/>
                </a:cxn>
                <a:cxn ang="0">
                  <a:pos x="102" y="6"/>
                </a:cxn>
                <a:cxn ang="0">
                  <a:pos x="83" y="12"/>
                </a:cxn>
                <a:cxn ang="0">
                  <a:pos x="67" y="21"/>
                </a:cxn>
                <a:cxn ang="0">
                  <a:pos x="52" y="31"/>
                </a:cxn>
                <a:cxn ang="0">
                  <a:pos x="38" y="44"/>
                </a:cxn>
                <a:cxn ang="0">
                  <a:pos x="26" y="58"/>
                </a:cxn>
                <a:cxn ang="0">
                  <a:pos x="15" y="74"/>
                </a:cxn>
                <a:cxn ang="0">
                  <a:pos x="10" y="83"/>
                </a:cxn>
                <a:cxn ang="0">
                  <a:pos x="6" y="91"/>
                </a:cxn>
                <a:cxn ang="0">
                  <a:pos x="3" y="99"/>
                </a:cxn>
                <a:cxn ang="0">
                  <a:pos x="0" y="108"/>
                </a:cxn>
                <a:cxn ang="0">
                  <a:pos x="1" y="108"/>
                </a:cxn>
                <a:cxn ang="0">
                  <a:pos x="4" y="110"/>
                </a:cxn>
                <a:cxn ang="0">
                  <a:pos x="9" y="111"/>
                </a:cxn>
                <a:cxn ang="0">
                  <a:pos x="16" y="112"/>
                </a:cxn>
                <a:cxn ang="0">
                  <a:pos x="22" y="113"/>
                </a:cxn>
                <a:cxn ang="0">
                  <a:pos x="29" y="113"/>
                </a:cxn>
                <a:cxn ang="0">
                  <a:pos x="34" y="111"/>
                </a:cxn>
                <a:cxn ang="0">
                  <a:pos x="38" y="108"/>
                </a:cxn>
              </a:cxnLst>
              <a:rect l="0" t="0" r="r" b="b"/>
              <a:pathLst>
                <a:path w="281" h="113">
                  <a:moveTo>
                    <a:pt x="38" y="108"/>
                  </a:moveTo>
                  <a:lnTo>
                    <a:pt x="44" y="93"/>
                  </a:lnTo>
                  <a:lnTo>
                    <a:pt x="54" y="79"/>
                  </a:lnTo>
                  <a:lnTo>
                    <a:pt x="65" y="67"/>
                  </a:lnTo>
                  <a:lnTo>
                    <a:pt x="77" y="56"/>
                  </a:lnTo>
                  <a:lnTo>
                    <a:pt x="91" y="47"/>
                  </a:lnTo>
                  <a:lnTo>
                    <a:pt x="107" y="40"/>
                  </a:lnTo>
                  <a:lnTo>
                    <a:pt x="124" y="36"/>
                  </a:lnTo>
                  <a:lnTo>
                    <a:pt x="141" y="35"/>
                  </a:lnTo>
                  <a:lnTo>
                    <a:pt x="159" y="36"/>
                  </a:lnTo>
                  <a:lnTo>
                    <a:pt x="175" y="40"/>
                  </a:lnTo>
                  <a:lnTo>
                    <a:pt x="191" y="47"/>
                  </a:lnTo>
                  <a:lnTo>
                    <a:pt x="206" y="56"/>
                  </a:lnTo>
                  <a:lnTo>
                    <a:pt x="218" y="67"/>
                  </a:lnTo>
                  <a:lnTo>
                    <a:pt x="229" y="79"/>
                  </a:lnTo>
                  <a:lnTo>
                    <a:pt x="238" y="93"/>
                  </a:lnTo>
                  <a:lnTo>
                    <a:pt x="245" y="108"/>
                  </a:lnTo>
                  <a:lnTo>
                    <a:pt x="252" y="108"/>
                  </a:lnTo>
                  <a:lnTo>
                    <a:pt x="260" y="108"/>
                  </a:lnTo>
                  <a:lnTo>
                    <a:pt x="266" y="108"/>
                  </a:lnTo>
                  <a:lnTo>
                    <a:pt x="271" y="108"/>
                  </a:lnTo>
                  <a:lnTo>
                    <a:pt x="275" y="108"/>
                  </a:lnTo>
                  <a:lnTo>
                    <a:pt x="279" y="108"/>
                  </a:lnTo>
                  <a:lnTo>
                    <a:pt x="280" y="108"/>
                  </a:lnTo>
                  <a:lnTo>
                    <a:pt x="281" y="108"/>
                  </a:lnTo>
                  <a:lnTo>
                    <a:pt x="279" y="99"/>
                  </a:lnTo>
                  <a:lnTo>
                    <a:pt x="276" y="92"/>
                  </a:lnTo>
                  <a:lnTo>
                    <a:pt x="273" y="83"/>
                  </a:lnTo>
                  <a:lnTo>
                    <a:pt x="269" y="75"/>
                  </a:lnTo>
                  <a:lnTo>
                    <a:pt x="258" y="59"/>
                  </a:lnTo>
                  <a:lnTo>
                    <a:pt x="246" y="45"/>
                  </a:lnTo>
                  <a:lnTo>
                    <a:pt x="232" y="32"/>
                  </a:lnTo>
                  <a:lnTo>
                    <a:pt x="217" y="21"/>
                  </a:lnTo>
                  <a:lnTo>
                    <a:pt x="199" y="12"/>
                  </a:lnTo>
                  <a:lnTo>
                    <a:pt x="181" y="6"/>
                  </a:lnTo>
                  <a:lnTo>
                    <a:pt x="161" y="1"/>
                  </a:lnTo>
                  <a:lnTo>
                    <a:pt x="141" y="0"/>
                  </a:lnTo>
                  <a:lnTo>
                    <a:pt x="122" y="1"/>
                  </a:lnTo>
                  <a:lnTo>
                    <a:pt x="102" y="6"/>
                  </a:lnTo>
                  <a:lnTo>
                    <a:pt x="83" y="12"/>
                  </a:lnTo>
                  <a:lnTo>
                    <a:pt x="67" y="21"/>
                  </a:lnTo>
                  <a:lnTo>
                    <a:pt x="52" y="31"/>
                  </a:lnTo>
                  <a:lnTo>
                    <a:pt x="38" y="44"/>
                  </a:lnTo>
                  <a:lnTo>
                    <a:pt x="26" y="58"/>
                  </a:lnTo>
                  <a:lnTo>
                    <a:pt x="15" y="74"/>
                  </a:lnTo>
                  <a:lnTo>
                    <a:pt x="10" y="83"/>
                  </a:lnTo>
                  <a:lnTo>
                    <a:pt x="6" y="91"/>
                  </a:lnTo>
                  <a:lnTo>
                    <a:pt x="3" y="99"/>
                  </a:lnTo>
                  <a:lnTo>
                    <a:pt x="0" y="108"/>
                  </a:lnTo>
                  <a:lnTo>
                    <a:pt x="1" y="108"/>
                  </a:lnTo>
                  <a:lnTo>
                    <a:pt x="4" y="110"/>
                  </a:lnTo>
                  <a:lnTo>
                    <a:pt x="9" y="111"/>
                  </a:lnTo>
                  <a:lnTo>
                    <a:pt x="16" y="112"/>
                  </a:lnTo>
                  <a:lnTo>
                    <a:pt x="22" y="113"/>
                  </a:lnTo>
                  <a:lnTo>
                    <a:pt x="29" y="113"/>
                  </a:lnTo>
                  <a:lnTo>
                    <a:pt x="34" y="111"/>
                  </a:lnTo>
                  <a:lnTo>
                    <a:pt x="38" y="108"/>
                  </a:lnTo>
                  <a:close/>
                </a:path>
              </a:pathLst>
            </a:custGeom>
            <a:solidFill>
              <a:srgbClr val="849B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873" name="Freeform 33"/>
            <p:cNvSpPr>
              <a:spLocks/>
            </p:cNvSpPr>
            <p:nvPr/>
          </p:nvSpPr>
          <p:spPr bwMode="auto">
            <a:xfrm>
              <a:off x="259" y="2967"/>
              <a:ext cx="93" cy="39"/>
            </a:xfrm>
            <a:custGeom>
              <a:avLst/>
              <a:gdLst/>
              <a:ahLst/>
              <a:cxnLst>
                <a:cxn ang="0">
                  <a:pos x="38" y="108"/>
                </a:cxn>
                <a:cxn ang="0">
                  <a:pos x="44" y="93"/>
                </a:cxn>
                <a:cxn ang="0">
                  <a:pos x="54" y="79"/>
                </a:cxn>
                <a:cxn ang="0">
                  <a:pos x="65" y="67"/>
                </a:cxn>
                <a:cxn ang="0">
                  <a:pos x="77" y="56"/>
                </a:cxn>
                <a:cxn ang="0">
                  <a:pos x="91" y="47"/>
                </a:cxn>
                <a:cxn ang="0">
                  <a:pos x="107" y="40"/>
                </a:cxn>
                <a:cxn ang="0">
                  <a:pos x="124" y="36"/>
                </a:cxn>
                <a:cxn ang="0">
                  <a:pos x="141" y="35"/>
                </a:cxn>
                <a:cxn ang="0">
                  <a:pos x="159" y="36"/>
                </a:cxn>
                <a:cxn ang="0">
                  <a:pos x="175" y="40"/>
                </a:cxn>
                <a:cxn ang="0">
                  <a:pos x="191" y="47"/>
                </a:cxn>
                <a:cxn ang="0">
                  <a:pos x="206" y="56"/>
                </a:cxn>
                <a:cxn ang="0">
                  <a:pos x="218" y="67"/>
                </a:cxn>
                <a:cxn ang="0">
                  <a:pos x="229" y="79"/>
                </a:cxn>
                <a:cxn ang="0">
                  <a:pos x="238" y="93"/>
                </a:cxn>
                <a:cxn ang="0">
                  <a:pos x="245" y="108"/>
                </a:cxn>
                <a:cxn ang="0">
                  <a:pos x="248" y="110"/>
                </a:cxn>
                <a:cxn ang="0">
                  <a:pos x="252" y="112"/>
                </a:cxn>
                <a:cxn ang="0">
                  <a:pos x="259" y="113"/>
                </a:cxn>
                <a:cxn ang="0">
                  <a:pos x="266" y="113"/>
                </a:cxn>
                <a:cxn ang="0">
                  <a:pos x="272" y="112"/>
                </a:cxn>
                <a:cxn ang="0">
                  <a:pos x="278" y="112"/>
                </a:cxn>
                <a:cxn ang="0">
                  <a:pos x="281" y="110"/>
                </a:cxn>
                <a:cxn ang="0">
                  <a:pos x="281" y="108"/>
                </a:cxn>
                <a:cxn ang="0">
                  <a:pos x="279" y="99"/>
                </a:cxn>
                <a:cxn ang="0">
                  <a:pos x="276" y="92"/>
                </a:cxn>
                <a:cxn ang="0">
                  <a:pos x="273" y="83"/>
                </a:cxn>
                <a:cxn ang="0">
                  <a:pos x="269" y="75"/>
                </a:cxn>
                <a:cxn ang="0">
                  <a:pos x="258" y="59"/>
                </a:cxn>
                <a:cxn ang="0">
                  <a:pos x="246" y="45"/>
                </a:cxn>
                <a:cxn ang="0">
                  <a:pos x="232" y="32"/>
                </a:cxn>
                <a:cxn ang="0">
                  <a:pos x="217" y="21"/>
                </a:cxn>
                <a:cxn ang="0">
                  <a:pos x="199" y="12"/>
                </a:cxn>
                <a:cxn ang="0">
                  <a:pos x="181" y="6"/>
                </a:cxn>
                <a:cxn ang="0">
                  <a:pos x="161" y="1"/>
                </a:cxn>
                <a:cxn ang="0">
                  <a:pos x="141" y="0"/>
                </a:cxn>
                <a:cxn ang="0">
                  <a:pos x="122" y="1"/>
                </a:cxn>
                <a:cxn ang="0">
                  <a:pos x="102" y="6"/>
                </a:cxn>
                <a:cxn ang="0">
                  <a:pos x="83" y="12"/>
                </a:cxn>
                <a:cxn ang="0">
                  <a:pos x="67" y="21"/>
                </a:cxn>
                <a:cxn ang="0">
                  <a:pos x="52" y="31"/>
                </a:cxn>
                <a:cxn ang="0">
                  <a:pos x="38" y="44"/>
                </a:cxn>
                <a:cxn ang="0">
                  <a:pos x="26" y="58"/>
                </a:cxn>
                <a:cxn ang="0">
                  <a:pos x="15" y="74"/>
                </a:cxn>
                <a:cxn ang="0">
                  <a:pos x="10" y="83"/>
                </a:cxn>
                <a:cxn ang="0">
                  <a:pos x="6" y="91"/>
                </a:cxn>
                <a:cxn ang="0">
                  <a:pos x="3" y="99"/>
                </a:cxn>
                <a:cxn ang="0">
                  <a:pos x="0" y="108"/>
                </a:cxn>
                <a:cxn ang="0">
                  <a:pos x="1" y="110"/>
                </a:cxn>
                <a:cxn ang="0">
                  <a:pos x="4" y="112"/>
                </a:cxn>
                <a:cxn ang="0">
                  <a:pos x="9" y="114"/>
                </a:cxn>
                <a:cxn ang="0">
                  <a:pos x="16" y="116"/>
                </a:cxn>
                <a:cxn ang="0">
                  <a:pos x="22" y="116"/>
                </a:cxn>
                <a:cxn ang="0">
                  <a:pos x="29" y="114"/>
                </a:cxn>
                <a:cxn ang="0">
                  <a:pos x="34" y="112"/>
                </a:cxn>
                <a:cxn ang="0">
                  <a:pos x="38" y="108"/>
                </a:cxn>
              </a:cxnLst>
              <a:rect l="0" t="0" r="r" b="b"/>
              <a:pathLst>
                <a:path w="281" h="116">
                  <a:moveTo>
                    <a:pt x="38" y="108"/>
                  </a:moveTo>
                  <a:lnTo>
                    <a:pt x="44" y="93"/>
                  </a:lnTo>
                  <a:lnTo>
                    <a:pt x="54" y="79"/>
                  </a:lnTo>
                  <a:lnTo>
                    <a:pt x="65" y="67"/>
                  </a:lnTo>
                  <a:lnTo>
                    <a:pt x="77" y="56"/>
                  </a:lnTo>
                  <a:lnTo>
                    <a:pt x="91" y="47"/>
                  </a:lnTo>
                  <a:lnTo>
                    <a:pt x="107" y="40"/>
                  </a:lnTo>
                  <a:lnTo>
                    <a:pt x="124" y="36"/>
                  </a:lnTo>
                  <a:lnTo>
                    <a:pt x="141" y="35"/>
                  </a:lnTo>
                  <a:lnTo>
                    <a:pt x="159" y="36"/>
                  </a:lnTo>
                  <a:lnTo>
                    <a:pt x="175" y="40"/>
                  </a:lnTo>
                  <a:lnTo>
                    <a:pt x="191" y="47"/>
                  </a:lnTo>
                  <a:lnTo>
                    <a:pt x="206" y="56"/>
                  </a:lnTo>
                  <a:lnTo>
                    <a:pt x="218" y="67"/>
                  </a:lnTo>
                  <a:lnTo>
                    <a:pt x="229" y="79"/>
                  </a:lnTo>
                  <a:lnTo>
                    <a:pt x="238" y="93"/>
                  </a:lnTo>
                  <a:lnTo>
                    <a:pt x="245" y="108"/>
                  </a:lnTo>
                  <a:lnTo>
                    <a:pt x="248" y="110"/>
                  </a:lnTo>
                  <a:lnTo>
                    <a:pt x="252" y="112"/>
                  </a:lnTo>
                  <a:lnTo>
                    <a:pt x="259" y="113"/>
                  </a:lnTo>
                  <a:lnTo>
                    <a:pt x="266" y="113"/>
                  </a:lnTo>
                  <a:lnTo>
                    <a:pt x="272" y="112"/>
                  </a:lnTo>
                  <a:lnTo>
                    <a:pt x="278" y="112"/>
                  </a:lnTo>
                  <a:lnTo>
                    <a:pt x="281" y="110"/>
                  </a:lnTo>
                  <a:lnTo>
                    <a:pt x="281" y="108"/>
                  </a:lnTo>
                  <a:lnTo>
                    <a:pt x="279" y="99"/>
                  </a:lnTo>
                  <a:lnTo>
                    <a:pt x="276" y="92"/>
                  </a:lnTo>
                  <a:lnTo>
                    <a:pt x="273" y="83"/>
                  </a:lnTo>
                  <a:lnTo>
                    <a:pt x="269" y="75"/>
                  </a:lnTo>
                  <a:lnTo>
                    <a:pt x="258" y="59"/>
                  </a:lnTo>
                  <a:lnTo>
                    <a:pt x="246" y="45"/>
                  </a:lnTo>
                  <a:lnTo>
                    <a:pt x="232" y="32"/>
                  </a:lnTo>
                  <a:lnTo>
                    <a:pt x="217" y="21"/>
                  </a:lnTo>
                  <a:lnTo>
                    <a:pt x="199" y="12"/>
                  </a:lnTo>
                  <a:lnTo>
                    <a:pt x="181" y="6"/>
                  </a:lnTo>
                  <a:lnTo>
                    <a:pt x="161" y="1"/>
                  </a:lnTo>
                  <a:lnTo>
                    <a:pt x="141" y="0"/>
                  </a:lnTo>
                  <a:lnTo>
                    <a:pt x="122" y="1"/>
                  </a:lnTo>
                  <a:lnTo>
                    <a:pt x="102" y="6"/>
                  </a:lnTo>
                  <a:lnTo>
                    <a:pt x="83" y="12"/>
                  </a:lnTo>
                  <a:lnTo>
                    <a:pt x="67" y="21"/>
                  </a:lnTo>
                  <a:lnTo>
                    <a:pt x="52" y="31"/>
                  </a:lnTo>
                  <a:lnTo>
                    <a:pt x="38" y="44"/>
                  </a:lnTo>
                  <a:lnTo>
                    <a:pt x="26" y="58"/>
                  </a:lnTo>
                  <a:lnTo>
                    <a:pt x="15" y="74"/>
                  </a:lnTo>
                  <a:lnTo>
                    <a:pt x="10" y="83"/>
                  </a:lnTo>
                  <a:lnTo>
                    <a:pt x="6" y="91"/>
                  </a:lnTo>
                  <a:lnTo>
                    <a:pt x="3" y="99"/>
                  </a:lnTo>
                  <a:lnTo>
                    <a:pt x="0" y="108"/>
                  </a:lnTo>
                  <a:lnTo>
                    <a:pt x="1" y="110"/>
                  </a:lnTo>
                  <a:lnTo>
                    <a:pt x="4" y="112"/>
                  </a:lnTo>
                  <a:lnTo>
                    <a:pt x="9" y="114"/>
                  </a:lnTo>
                  <a:lnTo>
                    <a:pt x="16" y="116"/>
                  </a:lnTo>
                  <a:lnTo>
                    <a:pt x="22" y="116"/>
                  </a:lnTo>
                  <a:lnTo>
                    <a:pt x="29" y="114"/>
                  </a:lnTo>
                  <a:lnTo>
                    <a:pt x="34" y="112"/>
                  </a:lnTo>
                  <a:lnTo>
                    <a:pt x="38" y="108"/>
                  </a:lnTo>
                  <a:close/>
                </a:path>
              </a:pathLst>
            </a:custGeom>
            <a:solidFill>
              <a:srgbClr val="849B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874" name="Freeform 34"/>
            <p:cNvSpPr>
              <a:spLocks/>
            </p:cNvSpPr>
            <p:nvPr/>
          </p:nvSpPr>
          <p:spPr bwMode="auto">
            <a:xfrm>
              <a:off x="264" y="3078"/>
              <a:ext cx="84" cy="84"/>
            </a:xfrm>
            <a:custGeom>
              <a:avLst/>
              <a:gdLst/>
              <a:ahLst/>
              <a:cxnLst>
                <a:cxn ang="0">
                  <a:pos x="0" y="125"/>
                </a:cxn>
                <a:cxn ang="0">
                  <a:pos x="2" y="100"/>
                </a:cxn>
                <a:cxn ang="0">
                  <a:pos x="10" y="76"/>
                </a:cxn>
                <a:cxn ang="0">
                  <a:pos x="22" y="55"/>
                </a:cxn>
                <a:cxn ang="0">
                  <a:pos x="37" y="37"/>
                </a:cxn>
                <a:cxn ang="0">
                  <a:pos x="54" y="22"/>
                </a:cxn>
                <a:cxn ang="0">
                  <a:pos x="76" y="10"/>
                </a:cxn>
                <a:cxn ang="0">
                  <a:pos x="100" y="2"/>
                </a:cxn>
                <a:cxn ang="0">
                  <a:pos x="125" y="0"/>
                </a:cxn>
                <a:cxn ang="0">
                  <a:pos x="150" y="2"/>
                </a:cxn>
                <a:cxn ang="0">
                  <a:pos x="174" y="10"/>
                </a:cxn>
                <a:cxn ang="0">
                  <a:pos x="196" y="22"/>
                </a:cxn>
                <a:cxn ang="0">
                  <a:pos x="215" y="37"/>
                </a:cxn>
                <a:cxn ang="0">
                  <a:pos x="229" y="55"/>
                </a:cxn>
                <a:cxn ang="0">
                  <a:pos x="241" y="76"/>
                </a:cxn>
                <a:cxn ang="0">
                  <a:pos x="248" y="100"/>
                </a:cxn>
                <a:cxn ang="0">
                  <a:pos x="251" y="125"/>
                </a:cxn>
                <a:cxn ang="0">
                  <a:pos x="248" y="150"/>
                </a:cxn>
                <a:cxn ang="0">
                  <a:pos x="241" y="174"/>
                </a:cxn>
                <a:cxn ang="0">
                  <a:pos x="229" y="196"/>
                </a:cxn>
                <a:cxn ang="0">
                  <a:pos x="215" y="214"/>
                </a:cxn>
                <a:cxn ang="0">
                  <a:pos x="196" y="230"/>
                </a:cxn>
                <a:cxn ang="0">
                  <a:pos x="174" y="242"/>
                </a:cxn>
                <a:cxn ang="0">
                  <a:pos x="150" y="249"/>
                </a:cxn>
                <a:cxn ang="0">
                  <a:pos x="125" y="251"/>
                </a:cxn>
                <a:cxn ang="0">
                  <a:pos x="100" y="249"/>
                </a:cxn>
                <a:cxn ang="0">
                  <a:pos x="76" y="242"/>
                </a:cxn>
                <a:cxn ang="0">
                  <a:pos x="54" y="230"/>
                </a:cxn>
                <a:cxn ang="0">
                  <a:pos x="37" y="214"/>
                </a:cxn>
                <a:cxn ang="0">
                  <a:pos x="22" y="196"/>
                </a:cxn>
                <a:cxn ang="0">
                  <a:pos x="10" y="174"/>
                </a:cxn>
                <a:cxn ang="0">
                  <a:pos x="2" y="150"/>
                </a:cxn>
                <a:cxn ang="0">
                  <a:pos x="0" y="125"/>
                </a:cxn>
              </a:cxnLst>
              <a:rect l="0" t="0" r="r" b="b"/>
              <a:pathLst>
                <a:path w="251" h="251">
                  <a:moveTo>
                    <a:pt x="0" y="125"/>
                  </a:moveTo>
                  <a:lnTo>
                    <a:pt x="2" y="100"/>
                  </a:lnTo>
                  <a:lnTo>
                    <a:pt x="10" y="76"/>
                  </a:lnTo>
                  <a:lnTo>
                    <a:pt x="22" y="55"/>
                  </a:lnTo>
                  <a:lnTo>
                    <a:pt x="37" y="37"/>
                  </a:lnTo>
                  <a:lnTo>
                    <a:pt x="54" y="22"/>
                  </a:lnTo>
                  <a:lnTo>
                    <a:pt x="76" y="10"/>
                  </a:lnTo>
                  <a:lnTo>
                    <a:pt x="100" y="2"/>
                  </a:lnTo>
                  <a:lnTo>
                    <a:pt x="125" y="0"/>
                  </a:lnTo>
                  <a:lnTo>
                    <a:pt x="150" y="2"/>
                  </a:lnTo>
                  <a:lnTo>
                    <a:pt x="174" y="10"/>
                  </a:lnTo>
                  <a:lnTo>
                    <a:pt x="196" y="22"/>
                  </a:lnTo>
                  <a:lnTo>
                    <a:pt x="215" y="37"/>
                  </a:lnTo>
                  <a:lnTo>
                    <a:pt x="229" y="55"/>
                  </a:lnTo>
                  <a:lnTo>
                    <a:pt x="241" y="76"/>
                  </a:lnTo>
                  <a:lnTo>
                    <a:pt x="248" y="100"/>
                  </a:lnTo>
                  <a:lnTo>
                    <a:pt x="251" y="125"/>
                  </a:lnTo>
                  <a:lnTo>
                    <a:pt x="248" y="150"/>
                  </a:lnTo>
                  <a:lnTo>
                    <a:pt x="241" y="174"/>
                  </a:lnTo>
                  <a:lnTo>
                    <a:pt x="229" y="196"/>
                  </a:lnTo>
                  <a:lnTo>
                    <a:pt x="215" y="214"/>
                  </a:lnTo>
                  <a:lnTo>
                    <a:pt x="196" y="230"/>
                  </a:lnTo>
                  <a:lnTo>
                    <a:pt x="174" y="242"/>
                  </a:lnTo>
                  <a:lnTo>
                    <a:pt x="150" y="249"/>
                  </a:lnTo>
                  <a:lnTo>
                    <a:pt x="125" y="251"/>
                  </a:lnTo>
                  <a:lnTo>
                    <a:pt x="100" y="249"/>
                  </a:lnTo>
                  <a:lnTo>
                    <a:pt x="76" y="242"/>
                  </a:lnTo>
                  <a:lnTo>
                    <a:pt x="54" y="230"/>
                  </a:lnTo>
                  <a:lnTo>
                    <a:pt x="37" y="214"/>
                  </a:lnTo>
                  <a:lnTo>
                    <a:pt x="22" y="196"/>
                  </a:lnTo>
                  <a:lnTo>
                    <a:pt x="10" y="174"/>
                  </a:lnTo>
                  <a:lnTo>
                    <a:pt x="2" y="150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FFBA3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875" name="Freeform 35"/>
            <p:cNvSpPr>
              <a:spLocks/>
            </p:cNvSpPr>
            <p:nvPr/>
          </p:nvSpPr>
          <p:spPr bwMode="auto">
            <a:xfrm>
              <a:off x="259" y="3078"/>
              <a:ext cx="93" cy="37"/>
            </a:xfrm>
            <a:custGeom>
              <a:avLst/>
              <a:gdLst/>
              <a:ahLst/>
              <a:cxnLst>
                <a:cxn ang="0">
                  <a:pos x="37" y="108"/>
                </a:cxn>
                <a:cxn ang="0">
                  <a:pos x="43" y="93"/>
                </a:cxn>
                <a:cxn ang="0">
                  <a:pos x="53" y="79"/>
                </a:cxn>
                <a:cxn ang="0">
                  <a:pos x="64" y="67"/>
                </a:cxn>
                <a:cxn ang="0">
                  <a:pos x="76" y="56"/>
                </a:cxn>
                <a:cxn ang="0">
                  <a:pos x="90" y="48"/>
                </a:cxn>
                <a:cxn ang="0">
                  <a:pos x="106" y="42"/>
                </a:cxn>
                <a:cxn ang="0">
                  <a:pos x="123" y="37"/>
                </a:cxn>
                <a:cxn ang="0">
                  <a:pos x="140" y="36"/>
                </a:cxn>
                <a:cxn ang="0">
                  <a:pos x="158" y="37"/>
                </a:cxn>
                <a:cxn ang="0">
                  <a:pos x="174" y="42"/>
                </a:cxn>
                <a:cxn ang="0">
                  <a:pos x="190" y="48"/>
                </a:cxn>
                <a:cxn ang="0">
                  <a:pos x="205" y="56"/>
                </a:cxn>
                <a:cxn ang="0">
                  <a:pos x="217" y="67"/>
                </a:cxn>
                <a:cxn ang="0">
                  <a:pos x="228" y="79"/>
                </a:cxn>
                <a:cxn ang="0">
                  <a:pos x="237" y="93"/>
                </a:cxn>
                <a:cxn ang="0">
                  <a:pos x="244" y="108"/>
                </a:cxn>
                <a:cxn ang="0">
                  <a:pos x="251" y="108"/>
                </a:cxn>
                <a:cxn ang="0">
                  <a:pos x="259" y="108"/>
                </a:cxn>
                <a:cxn ang="0">
                  <a:pos x="265" y="108"/>
                </a:cxn>
                <a:cxn ang="0">
                  <a:pos x="270" y="108"/>
                </a:cxn>
                <a:cxn ang="0">
                  <a:pos x="274" y="108"/>
                </a:cxn>
                <a:cxn ang="0">
                  <a:pos x="278" y="108"/>
                </a:cxn>
                <a:cxn ang="0">
                  <a:pos x="279" y="108"/>
                </a:cxn>
                <a:cxn ang="0">
                  <a:pos x="280" y="108"/>
                </a:cxn>
                <a:cxn ang="0">
                  <a:pos x="278" y="99"/>
                </a:cxn>
                <a:cxn ang="0">
                  <a:pos x="275" y="92"/>
                </a:cxn>
                <a:cxn ang="0">
                  <a:pos x="272" y="83"/>
                </a:cxn>
                <a:cxn ang="0">
                  <a:pos x="268" y="75"/>
                </a:cxn>
                <a:cxn ang="0">
                  <a:pos x="257" y="59"/>
                </a:cxn>
                <a:cxn ang="0">
                  <a:pos x="245" y="45"/>
                </a:cxn>
                <a:cxn ang="0">
                  <a:pos x="231" y="32"/>
                </a:cxn>
                <a:cxn ang="0">
                  <a:pos x="216" y="21"/>
                </a:cxn>
                <a:cxn ang="0">
                  <a:pos x="198" y="12"/>
                </a:cxn>
                <a:cxn ang="0">
                  <a:pos x="180" y="6"/>
                </a:cxn>
                <a:cxn ang="0">
                  <a:pos x="160" y="1"/>
                </a:cxn>
                <a:cxn ang="0">
                  <a:pos x="140" y="0"/>
                </a:cxn>
                <a:cxn ang="0">
                  <a:pos x="121" y="1"/>
                </a:cxn>
                <a:cxn ang="0">
                  <a:pos x="101" y="6"/>
                </a:cxn>
                <a:cxn ang="0">
                  <a:pos x="82" y="12"/>
                </a:cxn>
                <a:cxn ang="0">
                  <a:pos x="66" y="21"/>
                </a:cxn>
                <a:cxn ang="0">
                  <a:pos x="51" y="31"/>
                </a:cxn>
                <a:cxn ang="0">
                  <a:pos x="37" y="44"/>
                </a:cxn>
                <a:cxn ang="0">
                  <a:pos x="25" y="58"/>
                </a:cxn>
                <a:cxn ang="0">
                  <a:pos x="14" y="74"/>
                </a:cxn>
                <a:cxn ang="0">
                  <a:pos x="9" y="83"/>
                </a:cxn>
                <a:cxn ang="0">
                  <a:pos x="5" y="91"/>
                </a:cxn>
                <a:cxn ang="0">
                  <a:pos x="2" y="99"/>
                </a:cxn>
                <a:cxn ang="0">
                  <a:pos x="0" y="108"/>
                </a:cxn>
                <a:cxn ang="0">
                  <a:pos x="1" y="108"/>
                </a:cxn>
                <a:cxn ang="0">
                  <a:pos x="4" y="110"/>
                </a:cxn>
                <a:cxn ang="0">
                  <a:pos x="9" y="111"/>
                </a:cxn>
                <a:cxn ang="0">
                  <a:pos x="15" y="112"/>
                </a:cxn>
                <a:cxn ang="0">
                  <a:pos x="23" y="113"/>
                </a:cxn>
                <a:cxn ang="0">
                  <a:pos x="28" y="113"/>
                </a:cxn>
                <a:cxn ang="0">
                  <a:pos x="33" y="111"/>
                </a:cxn>
                <a:cxn ang="0">
                  <a:pos x="37" y="108"/>
                </a:cxn>
              </a:cxnLst>
              <a:rect l="0" t="0" r="r" b="b"/>
              <a:pathLst>
                <a:path w="280" h="113">
                  <a:moveTo>
                    <a:pt x="37" y="108"/>
                  </a:moveTo>
                  <a:lnTo>
                    <a:pt x="43" y="93"/>
                  </a:lnTo>
                  <a:lnTo>
                    <a:pt x="53" y="79"/>
                  </a:lnTo>
                  <a:lnTo>
                    <a:pt x="64" y="67"/>
                  </a:lnTo>
                  <a:lnTo>
                    <a:pt x="76" y="56"/>
                  </a:lnTo>
                  <a:lnTo>
                    <a:pt x="90" y="48"/>
                  </a:lnTo>
                  <a:lnTo>
                    <a:pt x="106" y="42"/>
                  </a:lnTo>
                  <a:lnTo>
                    <a:pt x="123" y="37"/>
                  </a:lnTo>
                  <a:lnTo>
                    <a:pt x="140" y="36"/>
                  </a:lnTo>
                  <a:lnTo>
                    <a:pt x="158" y="37"/>
                  </a:lnTo>
                  <a:lnTo>
                    <a:pt x="174" y="42"/>
                  </a:lnTo>
                  <a:lnTo>
                    <a:pt x="190" y="48"/>
                  </a:lnTo>
                  <a:lnTo>
                    <a:pt x="205" y="56"/>
                  </a:lnTo>
                  <a:lnTo>
                    <a:pt x="217" y="67"/>
                  </a:lnTo>
                  <a:lnTo>
                    <a:pt x="228" y="79"/>
                  </a:lnTo>
                  <a:lnTo>
                    <a:pt x="237" y="93"/>
                  </a:lnTo>
                  <a:lnTo>
                    <a:pt x="244" y="108"/>
                  </a:lnTo>
                  <a:lnTo>
                    <a:pt x="251" y="108"/>
                  </a:lnTo>
                  <a:lnTo>
                    <a:pt x="259" y="108"/>
                  </a:lnTo>
                  <a:lnTo>
                    <a:pt x="265" y="108"/>
                  </a:lnTo>
                  <a:lnTo>
                    <a:pt x="270" y="108"/>
                  </a:lnTo>
                  <a:lnTo>
                    <a:pt x="274" y="108"/>
                  </a:lnTo>
                  <a:lnTo>
                    <a:pt x="278" y="108"/>
                  </a:lnTo>
                  <a:lnTo>
                    <a:pt x="279" y="108"/>
                  </a:lnTo>
                  <a:lnTo>
                    <a:pt x="280" y="108"/>
                  </a:lnTo>
                  <a:lnTo>
                    <a:pt x="278" y="99"/>
                  </a:lnTo>
                  <a:lnTo>
                    <a:pt x="275" y="92"/>
                  </a:lnTo>
                  <a:lnTo>
                    <a:pt x="272" y="83"/>
                  </a:lnTo>
                  <a:lnTo>
                    <a:pt x="268" y="75"/>
                  </a:lnTo>
                  <a:lnTo>
                    <a:pt x="257" y="59"/>
                  </a:lnTo>
                  <a:lnTo>
                    <a:pt x="245" y="45"/>
                  </a:lnTo>
                  <a:lnTo>
                    <a:pt x="231" y="32"/>
                  </a:lnTo>
                  <a:lnTo>
                    <a:pt x="216" y="21"/>
                  </a:lnTo>
                  <a:lnTo>
                    <a:pt x="198" y="12"/>
                  </a:lnTo>
                  <a:lnTo>
                    <a:pt x="180" y="6"/>
                  </a:lnTo>
                  <a:lnTo>
                    <a:pt x="160" y="1"/>
                  </a:lnTo>
                  <a:lnTo>
                    <a:pt x="140" y="0"/>
                  </a:lnTo>
                  <a:lnTo>
                    <a:pt x="121" y="1"/>
                  </a:lnTo>
                  <a:lnTo>
                    <a:pt x="101" y="6"/>
                  </a:lnTo>
                  <a:lnTo>
                    <a:pt x="82" y="12"/>
                  </a:lnTo>
                  <a:lnTo>
                    <a:pt x="66" y="21"/>
                  </a:lnTo>
                  <a:lnTo>
                    <a:pt x="51" y="31"/>
                  </a:lnTo>
                  <a:lnTo>
                    <a:pt x="37" y="44"/>
                  </a:lnTo>
                  <a:lnTo>
                    <a:pt x="25" y="58"/>
                  </a:lnTo>
                  <a:lnTo>
                    <a:pt x="14" y="74"/>
                  </a:lnTo>
                  <a:lnTo>
                    <a:pt x="9" y="83"/>
                  </a:lnTo>
                  <a:lnTo>
                    <a:pt x="5" y="91"/>
                  </a:lnTo>
                  <a:lnTo>
                    <a:pt x="2" y="99"/>
                  </a:lnTo>
                  <a:lnTo>
                    <a:pt x="0" y="108"/>
                  </a:lnTo>
                  <a:lnTo>
                    <a:pt x="1" y="108"/>
                  </a:lnTo>
                  <a:lnTo>
                    <a:pt x="4" y="110"/>
                  </a:lnTo>
                  <a:lnTo>
                    <a:pt x="9" y="111"/>
                  </a:lnTo>
                  <a:lnTo>
                    <a:pt x="15" y="112"/>
                  </a:lnTo>
                  <a:lnTo>
                    <a:pt x="23" y="113"/>
                  </a:lnTo>
                  <a:lnTo>
                    <a:pt x="28" y="113"/>
                  </a:lnTo>
                  <a:lnTo>
                    <a:pt x="33" y="111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849B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876" name="Freeform 36"/>
            <p:cNvSpPr>
              <a:spLocks/>
            </p:cNvSpPr>
            <p:nvPr/>
          </p:nvSpPr>
          <p:spPr bwMode="auto">
            <a:xfrm>
              <a:off x="259" y="3078"/>
              <a:ext cx="93" cy="37"/>
            </a:xfrm>
            <a:custGeom>
              <a:avLst/>
              <a:gdLst/>
              <a:ahLst/>
              <a:cxnLst>
                <a:cxn ang="0">
                  <a:pos x="36" y="108"/>
                </a:cxn>
                <a:cxn ang="0">
                  <a:pos x="42" y="93"/>
                </a:cxn>
                <a:cxn ang="0">
                  <a:pos x="52" y="79"/>
                </a:cxn>
                <a:cxn ang="0">
                  <a:pos x="63" y="67"/>
                </a:cxn>
                <a:cxn ang="0">
                  <a:pos x="75" y="56"/>
                </a:cxn>
                <a:cxn ang="0">
                  <a:pos x="89" y="48"/>
                </a:cxn>
                <a:cxn ang="0">
                  <a:pos x="105" y="42"/>
                </a:cxn>
                <a:cxn ang="0">
                  <a:pos x="122" y="37"/>
                </a:cxn>
                <a:cxn ang="0">
                  <a:pos x="139" y="36"/>
                </a:cxn>
                <a:cxn ang="0">
                  <a:pos x="157" y="37"/>
                </a:cxn>
                <a:cxn ang="0">
                  <a:pos x="173" y="42"/>
                </a:cxn>
                <a:cxn ang="0">
                  <a:pos x="189" y="48"/>
                </a:cxn>
                <a:cxn ang="0">
                  <a:pos x="204" y="56"/>
                </a:cxn>
                <a:cxn ang="0">
                  <a:pos x="216" y="67"/>
                </a:cxn>
                <a:cxn ang="0">
                  <a:pos x="227" y="79"/>
                </a:cxn>
                <a:cxn ang="0">
                  <a:pos x="236" y="93"/>
                </a:cxn>
                <a:cxn ang="0">
                  <a:pos x="243" y="108"/>
                </a:cxn>
                <a:cxn ang="0">
                  <a:pos x="250" y="108"/>
                </a:cxn>
                <a:cxn ang="0">
                  <a:pos x="258" y="108"/>
                </a:cxn>
                <a:cxn ang="0">
                  <a:pos x="264" y="108"/>
                </a:cxn>
                <a:cxn ang="0">
                  <a:pos x="269" y="108"/>
                </a:cxn>
                <a:cxn ang="0">
                  <a:pos x="273" y="108"/>
                </a:cxn>
                <a:cxn ang="0">
                  <a:pos x="277" y="108"/>
                </a:cxn>
                <a:cxn ang="0">
                  <a:pos x="278" y="108"/>
                </a:cxn>
                <a:cxn ang="0">
                  <a:pos x="279" y="108"/>
                </a:cxn>
                <a:cxn ang="0">
                  <a:pos x="277" y="99"/>
                </a:cxn>
                <a:cxn ang="0">
                  <a:pos x="274" y="92"/>
                </a:cxn>
                <a:cxn ang="0">
                  <a:pos x="271" y="83"/>
                </a:cxn>
                <a:cxn ang="0">
                  <a:pos x="267" y="75"/>
                </a:cxn>
                <a:cxn ang="0">
                  <a:pos x="256" y="59"/>
                </a:cxn>
                <a:cxn ang="0">
                  <a:pos x="244" y="45"/>
                </a:cxn>
                <a:cxn ang="0">
                  <a:pos x="230" y="32"/>
                </a:cxn>
                <a:cxn ang="0">
                  <a:pos x="215" y="21"/>
                </a:cxn>
                <a:cxn ang="0">
                  <a:pos x="197" y="12"/>
                </a:cxn>
                <a:cxn ang="0">
                  <a:pos x="179" y="6"/>
                </a:cxn>
                <a:cxn ang="0">
                  <a:pos x="159" y="1"/>
                </a:cxn>
                <a:cxn ang="0">
                  <a:pos x="139" y="0"/>
                </a:cxn>
                <a:cxn ang="0">
                  <a:pos x="120" y="1"/>
                </a:cxn>
                <a:cxn ang="0">
                  <a:pos x="100" y="6"/>
                </a:cxn>
                <a:cxn ang="0">
                  <a:pos x="81" y="12"/>
                </a:cxn>
                <a:cxn ang="0">
                  <a:pos x="65" y="21"/>
                </a:cxn>
                <a:cxn ang="0">
                  <a:pos x="50" y="31"/>
                </a:cxn>
                <a:cxn ang="0">
                  <a:pos x="36" y="44"/>
                </a:cxn>
                <a:cxn ang="0">
                  <a:pos x="24" y="58"/>
                </a:cxn>
                <a:cxn ang="0">
                  <a:pos x="13" y="74"/>
                </a:cxn>
                <a:cxn ang="0">
                  <a:pos x="8" y="83"/>
                </a:cxn>
                <a:cxn ang="0">
                  <a:pos x="5" y="91"/>
                </a:cxn>
                <a:cxn ang="0">
                  <a:pos x="2" y="99"/>
                </a:cxn>
                <a:cxn ang="0">
                  <a:pos x="0" y="108"/>
                </a:cxn>
                <a:cxn ang="0">
                  <a:pos x="1" y="108"/>
                </a:cxn>
                <a:cxn ang="0">
                  <a:pos x="4" y="110"/>
                </a:cxn>
                <a:cxn ang="0">
                  <a:pos x="8" y="111"/>
                </a:cxn>
                <a:cxn ang="0">
                  <a:pos x="15" y="112"/>
                </a:cxn>
                <a:cxn ang="0">
                  <a:pos x="22" y="113"/>
                </a:cxn>
                <a:cxn ang="0">
                  <a:pos x="27" y="113"/>
                </a:cxn>
                <a:cxn ang="0">
                  <a:pos x="32" y="111"/>
                </a:cxn>
                <a:cxn ang="0">
                  <a:pos x="36" y="108"/>
                </a:cxn>
              </a:cxnLst>
              <a:rect l="0" t="0" r="r" b="b"/>
              <a:pathLst>
                <a:path w="279" h="113">
                  <a:moveTo>
                    <a:pt x="36" y="108"/>
                  </a:moveTo>
                  <a:lnTo>
                    <a:pt x="42" y="93"/>
                  </a:lnTo>
                  <a:lnTo>
                    <a:pt x="52" y="79"/>
                  </a:lnTo>
                  <a:lnTo>
                    <a:pt x="63" y="67"/>
                  </a:lnTo>
                  <a:lnTo>
                    <a:pt x="75" y="56"/>
                  </a:lnTo>
                  <a:lnTo>
                    <a:pt x="89" y="48"/>
                  </a:lnTo>
                  <a:lnTo>
                    <a:pt x="105" y="42"/>
                  </a:lnTo>
                  <a:lnTo>
                    <a:pt x="122" y="37"/>
                  </a:lnTo>
                  <a:lnTo>
                    <a:pt x="139" y="36"/>
                  </a:lnTo>
                  <a:lnTo>
                    <a:pt x="157" y="37"/>
                  </a:lnTo>
                  <a:lnTo>
                    <a:pt x="173" y="42"/>
                  </a:lnTo>
                  <a:lnTo>
                    <a:pt x="189" y="48"/>
                  </a:lnTo>
                  <a:lnTo>
                    <a:pt x="204" y="56"/>
                  </a:lnTo>
                  <a:lnTo>
                    <a:pt x="216" y="67"/>
                  </a:lnTo>
                  <a:lnTo>
                    <a:pt x="227" y="79"/>
                  </a:lnTo>
                  <a:lnTo>
                    <a:pt x="236" y="93"/>
                  </a:lnTo>
                  <a:lnTo>
                    <a:pt x="243" y="108"/>
                  </a:lnTo>
                  <a:lnTo>
                    <a:pt x="250" y="108"/>
                  </a:lnTo>
                  <a:lnTo>
                    <a:pt x="258" y="108"/>
                  </a:lnTo>
                  <a:lnTo>
                    <a:pt x="264" y="108"/>
                  </a:lnTo>
                  <a:lnTo>
                    <a:pt x="269" y="108"/>
                  </a:lnTo>
                  <a:lnTo>
                    <a:pt x="273" y="108"/>
                  </a:lnTo>
                  <a:lnTo>
                    <a:pt x="277" y="108"/>
                  </a:lnTo>
                  <a:lnTo>
                    <a:pt x="278" y="108"/>
                  </a:lnTo>
                  <a:lnTo>
                    <a:pt x="279" y="108"/>
                  </a:lnTo>
                  <a:lnTo>
                    <a:pt x="277" y="99"/>
                  </a:lnTo>
                  <a:lnTo>
                    <a:pt x="274" y="92"/>
                  </a:lnTo>
                  <a:lnTo>
                    <a:pt x="271" y="83"/>
                  </a:lnTo>
                  <a:lnTo>
                    <a:pt x="267" y="75"/>
                  </a:lnTo>
                  <a:lnTo>
                    <a:pt x="256" y="59"/>
                  </a:lnTo>
                  <a:lnTo>
                    <a:pt x="244" y="45"/>
                  </a:lnTo>
                  <a:lnTo>
                    <a:pt x="230" y="32"/>
                  </a:lnTo>
                  <a:lnTo>
                    <a:pt x="215" y="21"/>
                  </a:lnTo>
                  <a:lnTo>
                    <a:pt x="197" y="12"/>
                  </a:lnTo>
                  <a:lnTo>
                    <a:pt x="179" y="6"/>
                  </a:lnTo>
                  <a:lnTo>
                    <a:pt x="159" y="1"/>
                  </a:lnTo>
                  <a:lnTo>
                    <a:pt x="139" y="0"/>
                  </a:lnTo>
                  <a:lnTo>
                    <a:pt x="120" y="1"/>
                  </a:lnTo>
                  <a:lnTo>
                    <a:pt x="100" y="6"/>
                  </a:lnTo>
                  <a:lnTo>
                    <a:pt x="81" y="12"/>
                  </a:lnTo>
                  <a:lnTo>
                    <a:pt x="65" y="21"/>
                  </a:lnTo>
                  <a:lnTo>
                    <a:pt x="50" y="31"/>
                  </a:lnTo>
                  <a:lnTo>
                    <a:pt x="36" y="44"/>
                  </a:lnTo>
                  <a:lnTo>
                    <a:pt x="24" y="58"/>
                  </a:lnTo>
                  <a:lnTo>
                    <a:pt x="13" y="74"/>
                  </a:lnTo>
                  <a:lnTo>
                    <a:pt x="8" y="83"/>
                  </a:lnTo>
                  <a:lnTo>
                    <a:pt x="5" y="91"/>
                  </a:lnTo>
                  <a:lnTo>
                    <a:pt x="2" y="99"/>
                  </a:lnTo>
                  <a:lnTo>
                    <a:pt x="0" y="108"/>
                  </a:lnTo>
                  <a:lnTo>
                    <a:pt x="1" y="108"/>
                  </a:lnTo>
                  <a:lnTo>
                    <a:pt x="4" y="110"/>
                  </a:lnTo>
                  <a:lnTo>
                    <a:pt x="8" y="111"/>
                  </a:lnTo>
                  <a:lnTo>
                    <a:pt x="15" y="112"/>
                  </a:lnTo>
                  <a:lnTo>
                    <a:pt x="22" y="113"/>
                  </a:lnTo>
                  <a:lnTo>
                    <a:pt x="27" y="113"/>
                  </a:lnTo>
                  <a:lnTo>
                    <a:pt x="32" y="111"/>
                  </a:lnTo>
                  <a:lnTo>
                    <a:pt x="36" y="108"/>
                  </a:lnTo>
                  <a:close/>
                </a:path>
              </a:pathLst>
            </a:custGeom>
            <a:solidFill>
              <a:srgbClr val="849B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877" name="Freeform 37"/>
            <p:cNvSpPr>
              <a:spLocks/>
            </p:cNvSpPr>
            <p:nvPr/>
          </p:nvSpPr>
          <p:spPr bwMode="auto">
            <a:xfrm>
              <a:off x="259" y="3078"/>
              <a:ext cx="93" cy="37"/>
            </a:xfrm>
            <a:custGeom>
              <a:avLst/>
              <a:gdLst/>
              <a:ahLst/>
              <a:cxnLst>
                <a:cxn ang="0">
                  <a:pos x="38" y="108"/>
                </a:cxn>
                <a:cxn ang="0">
                  <a:pos x="44" y="93"/>
                </a:cxn>
                <a:cxn ang="0">
                  <a:pos x="54" y="79"/>
                </a:cxn>
                <a:cxn ang="0">
                  <a:pos x="65" y="67"/>
                </a:cxn>
                <a:cxn ang="0">
                  <a:pos x="77" y="56"/>
                </a:cxn>
                <a:cxn ang="0">
                  <a:pos x="91" y="48"/>
                </a:cxn>
                <a:cxn ang="0">
                  <a:pos x="107" y="42"/>
                </a:cxn>
                <a:cxn ang="0">
                  <a:pos x="124" y="37"/>
                </a:cxn>
                <a:cxn ang="0">
                  <a:pos x="141" y="36"/>
                </a:cxn>
                <a:cxn ang="0">
                  <a:pos x="159" y="37"/>
                </a:cxn>
                <a:cxn ang="0">
                  <a:pos x="175" y="42"/>
                </a:cxn>
                <a:cxn ang="0">
                  <a:pos x="191" y="48"/>
                </a:cxn>
                <a:cxn ang="0">
                  <a:pos x="206" y="56"/>
                </a:cxn>
                <a:cxn ang="0">
                  <a:pos x="218" y="67"/>
                </a:cxn>
                <a:cxn ang="0">
                  <a:pos x="229" y="79"/>
                </a:cxn>
                <a:cxn ang="0">
                  <a:pos x="238" y="93"/>
                </a:cxn>
                <a:cxn ang="0">
                  <a:pos x="245" y="108"/>
                </a:cxn>
                <a:cxn ang="0">
                  <a:pos x="252" y="108"/>
                </a:cxn>
                <a:cxn ang="0">
                  <a:pos x="260" y="108"/>
                </a:cxn>
                <a:cxn ang="0">
                  <a:pos x="266" y="108"/>
                </a:cxn>
                <a:cxn ang="0">
                  <a:pos x="271" y="108"/>
                </a:cxn>
                <a:cxn ang="0">
                  <a:pos x="275" y="108"/>
                </a:cxn>
                <a:cxn ang="0">
                  <a:pos x="279" y="108"/>
                </a:cxn>
                <a:cxn ang="0">
                  <a:pos x="280" y="108"/>
                </a:cxn>
                <a:cxn ang="0">
                  <a:pos x="281" y="108"/>
                </a:cxn>
                <a:cxn ang="0">
                  <a:pos x="279" y="99"/>
                </a:cxn>
                <a:cxn ang="0">
                  <a:pos x="276" y="92"/>
                </a:cxn>
                <a:cxn ang="0">
                  <a:pos x="273" y="83"/>
                </a:cxn>
                <a:cxn ang="0">
                  <a:pos x="269" y="75"/>
                </a:cxn>
                <a:cxn ang="0">
                  <a:pos x="258" y="59"/>
                </a:cxn>
                <a:cxn ang="0">
                  <a:pos x="246" y="45"/>
                </a:cxn>
                <a:cxn ang="0">
                  <a:pos x="232" y="32"/>
                </a:cxn>
                <a:cxn ang="0">
                  <a:pos x="217" y="21"/>
                </a:cxn>
                <a:cxn ang="0">
                  <a:pos x="199" y="12"/>
                </a:cxn>
                <a:cxn ang="0">
                  <a:pos x="181" y="6"/>
                </a:cxn>
                <a:cxn ang="0">
                  <a:pos x="161" y="1"/>
                </a:cxn>
                <a:cxn ang="0">
                  <a:pos x="141" y="0"/>
                </a:cxn>
                <a:cxn ang="0">
                  <a:pos x="122" y="1"/>
                </a:cxn>
                <a:cxn ang="0">
                  <a:pos x="102" y="6"/>
                </a:cxn>
                <a:cxn ang="0">
                  <a:pos x="83" y="12"/>
                </a:cxn>
                <a:cxn ang="0">
                  <a:pos x="67" y="21"/>
                </a:cxn>
                <a:cxn ang="0">
                  <a:pos x="52" y="31"/>
                </a:cxn>
                <a:cxn ang="0">
                  <a:pos x="38" y="44"/>
                </a:cxn>
                <a:cxn ang="0">
                  <a:pos x="26" y="58"/>
                </a:cxn>
                <a:cxn ang="0">
                  <a:pos x="15" y="74"/>
                </a:cxn>
                <a:cxn ang="0">
                  <a:pos x="10" y="83"/>
                </a:cxn>
                <a:cxn ang="0">
                  <a:pos x="6" y="91"/>
                </a:cxn>
                <a:cxn ang="0">
                  <a:pos x="3" y="99"/>
                </a:cxn>
                <a:cxn ang="0">
                  <a:pos x="0" y="108"/>
                </a:cxn>
                <a:cxn ang="0">
                  <a:pos x="1" y="108"/>
                </a:cxn>
                <a:cxn ang="0">
                  <a:pos x="4" y="110"/>
                </a:cxn>
                <a:cxn ang="0">
                  <a:pos x="9" y="111"/>
                </a:cxn>
                <a:cxn ang="0">
                  <a:pos x="16" y="112"/>
                </a:cxn>
                <a:cxn ang="0">
                  <a:pos x="22" y="113"/>
                </a:cxn>
                <a:cxn ang="0">
                  <a:pos x="29" y="113"/>
                </a:cxn>
                <a:cxn ang="0">
                  <a:pos x="34" y="111"/>
                </a:cxn>
                <a:cxn ang="0">
                  <a:pos x="38" y="108"/>
                </a:cxn>
              </a:cxnLst>
              <a:rect l="0" t="0" r="r" b="b"/>
              <a:pathLst>
                <a:path w="281" h="113">
                  <a:moveTo>
                    <a:pt x="38" y="108"/>
                  </a:moveTo>
                  <a:lnTo>
                    <a:pt x="44" y="93"/>
                  </a:lnTo>
                  <a:lnTo>
                    <a:pt x="54" y="79"/>
                  </a:lnTo>
                  <a:lnTo>
                    <a:pt x="65" y="67"/>
                  </a:lnTo>
                  <a:lnTo>
                    <a:pt x="77" y="56"/>
                  </a:lnTo>
                  <a:lnTo>
                    <a:pt x="91" y="48"/>
                  </a:lnTo>
                  <a:lnTo>
                    <a:pt x="107" y="42"/>
                  </a:lnTo>
                  <a:lnTo>
                    <a:pt x="124" y="37"/>
                  </a:lnTo>
                  <a:lnTo>
                    <a:pt x="141" y="36"/>
                  </a:lnTo>
                  <a:lnTo>
                    <a:pt x="159" y="37"/>
                  </a:lnTo>
                  <a:lnTo>
                    <a:pt x="175" y="42"/>
                  </a:lnTo>
                  <a:lnTo>
                    <a:pt x="191" y="48"/>
                  </a:lnTo>
                  <a:lnTo>
                    <a:pt x="206" y="56"/>
                  </a:lnTo>
                  <a:lnTo>
                    <a:pt x="218" y="67"/>
                  </a:lnTo>
                  <a:lnTo>
                    <a:pt x="229" y="79"/>
                  </a:lnTo>
                  <a:lnTo>
                    <a:pt x="238" y="93"/>
                  </a:lnTo>
                  <a:lnTo>
                    <a:pt x="245" y="108"/>
                  </a:lnTo>
                  <a:lnTo>
                    <a:pt x="252" y="108"/>
                  </a:lnTo>
                  <a:lnTo>
                    <a:pt x="260" y="108"/>
                  </a:lnTo>
                  <a:lnTo>
                    <a:pt x="266" y="108"/>
                  </a:lnTo>
                  <a:lnTo>
                    <a:pt x="271" y="108"/>
                  </a:lnTo>
                  <a:lnTo>
                    <a:pt x="275" y="108"/>
                  </a:lnTo>
                  <a:lnTo>
                    <a:pt x="279" y="108"/>
                  </a:lnTo>
                  <a:lnTo>
                    <a:pt x="280" y="108"/>
                  </a:lnTo>
                  <a:lnTo>
                    <a:pt x="281" y="108"/>
                  </a:lnTo>
                  <a:lnTo>
                    <a:pt x="279" y="99"/>
                  </a:lnTo>
                  <a:lnTo>
                    <a:pt x="276" y="92"/>
                  </a:lnTo>
                  <a:lnTo>
                    <a:pt x="273" y="83"/>
                  </a:lnTo>
                  <a:lnTo>
                    <a:pt x="269" y="75"/>
                  </a:lnTo>
                  <a:lnTo>
                    <a:pt x="258" y="59"/>
                  </a:lnTo>
                  <a:lnTo>
                    <a:pt x="246" y="45"/>
                  </a:lnTo>
                  <a:lnTo>
                    <a:pt x="232" y="32"/>
                  </a:lnTo>
                  <a:lnTo>
                    <a:pt x="217" y="21"/>
                  </a:lnTo>
                  <a:lnTo>
                    <a:pt x="199" y="12"/>
                  </a:lnTo>
                  <a:lnTo>
                    <a:pt x="181" y="6"/>
                  </a:lnTo>
                  <a:lnTo>
                    <a:pt x="161" y="1"/>
                  </a:lnTo>
                  <a:lnTo>
                    <a:pt x="141" y="0"/>
                  </a:lnTo>
                  <a:lnTo>
                    <a:pt x="122" y="1"/>
                  </a:lnTo>
                  <a:lnTo>
                    <a:pt x="102" y="6"/>
                  </a:lnTo>
                  <a:lnTo>
                    <a:pt x="83" y="12"/>
                  </a:lnTo>
                  <a:lnTo>
                    <a:pt x="67" y="21"/>
                  </a:lnTo>
                  <a:lnTo>
                    <a:pt x="52" y="31"/>
                  </a:lnTo>
                  <a:lnTo>
                    <a:pt x="38" y="44"/>
                  </a:lnTo>
                  <a:lnTo>
                    <a:pt x="26" y="58"/>
                  </a:lnTo>
                  <a:lnTo>
                    <a:pt x="15" y="74"/>
                  </a:lnTo>
                  <a:lnTo>
                    <a:pt x="10" y="83"/>
                  </a:lnTo>
                  <a:lnTo>
                    <a:pt x="6" y="91"/>
                  </a:lnTo>
                  <a:lnTo>
                    <a:pt x="3" y="99"/>
                  </a:lnTo>
                  <a:lnTo>
                    <a:pt x="0" y="108"/>
                  </a:lnTo>
                  <a:lnTo>
                    <a:pt x="1" y="108"/>
                  </a:lnTo>
                  <a:lnTo>
                    <a:pt x="4" y="110"/>
                  </a:lnTo>
                  <a:lnTo>
                    <a:pt x="9" y="111"/>
                  </a:lnTo>
                  <a:lnTo>
                    <a:pt x="16" y="112"/>
                  </a:lnTo>
                  <a:lnTo>
                    <a:pt x="22" y="113"/>
                  </a:lnTo>
                  <a:lnTo>
                    <a:pt x="29" y="113"/>
                  </a:lnTo>
                  <a:lnTo>
                    <a:pt x="34" y="111"/>
                  </a:lnTo>
                  <a:lnTo>
                    <a:pt x="38" y="108"/>
                  </a:lnTo>
                  <a:close/>
                </a:path>
              </a:pathLst>
            </a:custGeom>
            <a:solidFill>
              <a:srgbClr val="849B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878" name="Freeform 38"/>
            <p:cNvSpPr>
              <a:spLocks/>
            </p:cNvSpPr>
            <p:nvPr/>
          </p:nvSpPr>
          <p:spPr bwMode="auto">
            <a:xfrm>
              <a:off x="259" y="3078"/>
              <a:ext cx="93" cy="38"/>
            </a:xfrm>
            <a:custGeom>
              <a:avLst/>
              <a:gdLst/>
              <a:ahLst/>
              <a:cxnLst>
                <a:cxn ang="0">
                  <a:pos x="38" y="108"/>
                </a:cxn>
                <a:cxn ang="0">
                  <a:pos x="44" y="93"/>
                </a:cxn>
                <a:cxn ang="0">
                  <a:pos x="54" y="79"/>
                </a:cxn>
                <a:cxn ang="0">
                  <a:pos x="65" y="67"/>
                </a:cxn>
                <a:cxn ang="0">
                  <a:pos x="77" y="56"/>
                </a:cxn>
                <a:cxn ang="0">
                  <a:pos x="91" y="48"/>
                </a:cxn>
                <a:cxn ang="0">
                  <a:pos x="107" y="42"/>
                </a:cxn>
                <a:cxn ang="0">
                  <a:pos x="124" y="37"/>
                </a:cxn>
                <a:cxn ang="0">
                  <a:pos x="141" y="36"/>
                </a:cxn>
                <a:cxn ang="0">
                  <a:pos x="159" y="37"/>
                </a:cxn>
                <a:cxn ang="0">
                  <a:pos x="175" y="42"/>
                </a:cxn>
                <a:cxn ang="0">
                  <a:pos x="191" y="48"/>
                </a:cxn>
                <a:cxn ang="0">
                  <a:pos x="206" y="56"/>
                </a:cxn>
                <a:cxn ang="0">
                  <a:pos x="218" y="67"/>
                </a:cxn>
                <a:cxn ang="0">
                  <a:pos x="229" y="79"/>
                </a:cxn>
                <a:cxn ang="0">
                  <a:pos x="238" y="93"/>
                </a:cxn>
                <a:cxn ang="0">
                  <a:pos x="245" y="108"/>
                </a:cxn>
                <a:cxn ang="0">
                  <a:pos x="248" y="110"/>
                </a:cxn>
                <a:cxn ang="0">
                  <a:pos x="252" y="112"/>
                </a:cxn>
                <a:cxn ang="0">
                  <a:pos x="259" y="113"/>
                </a:cxn>
                <a:cxn ang="0">
                  <a:pos x="266" y="113"/>
                </a:cxn>
                <a:cxn ang="0">
                  <a:pos x="272" y="112"/>
                </a:cxn>
                <a:cxn ang="0">
                  <a:pos x="278" y="112"/>
                </a:cxn>
                <a:cxn ang="0">
                  <a:pos x="281" y="110"/>
                </a:cxn>
                <a:cxn ang="0">
                  <a:pos x="281" y="108"/>
                </a:cxn>
                <a:cxn ang="0">
                  <a:pos x="279" y="99"/>
                </a:cxn>
                <a:cxn ang="0">
                  <a:pos x="276" y="92"/>
                </a:cxn>
                <a:cxn ang="0">
                  <a:pos x="273" y="83"/>
                </a:cxn>
                <a:cxn ang="0">
                  <a:pos x="269" y="75"/>
                </a:cxn>
                <a:cxn ang="0">
                  <a:pos x="258" y="59"/>
                </a:cxn>
                <a:cxn ang="0">
                  <a:pos x="246" y="45"/>
                </a:cxn>
                <a:cxn ang="0">
                  <a:pos x="232" y="32"/>
                </a:cxn>
                <a:cxn ang="0">
                  <a:pos x="217" y="21"/>
                </a:cxn>
                <a:cxn ang="0">
                  <a:pos x="199" y="12"/>
                </a:cxn>
                <a:cxn ang="0">
                  <a:pos x="181" y="6"/>
                </a:cxn>
                <a:cxn ang="0">
                  <a:pos x="161" y="1"/>
                </a:cxn>
                <a:cxn ang="0">
                  <a:pos x="141" y="0"/>
                </a:cxn>
                <a:cxn ang="0">
                  <a:pos x="122" y="1"/>
                </a:cxn>
                <a:cxn ang="0">
                  <a:pos x="102" y="6"/>
                </a:cxn>
                <a:cxn ang="0">
                  <a:pos x="83" y="12"/>
                </a:cxn>
                <a:cxn ang="0">
                  <a:pos x="67" y="21"/>
                </a:cxn>
                <a:cxn ang="0">
                  <a:pos x="52" y="31"/>
                </a:cxn>
                <a:cxn ang="0">
                  <a:pos x="38" y="44"/>
                </a:cxn>
                <a:cxn ang="0">
                  <a:pos x="26" y="58"/>
                </a:cxn>
                <a:cxn ang="0">
                  <a:pos x="15" y="74"/>
                </a:cxn>
                <a:cxn ang="0">
                  <a:pos x="10" y="83"/>
                </a:cxn>
                <a:cxn ang="0">
                  <a:pos x="6" y="91"/>
                </a:cxn>
                <a:cxn ang="0">
                  <a:pos x="3" y="99"/>
                </a:cxn>
                <a:cxn ang="0">
                  <a:pos x="0" y="108"/>
                </a:cxn>
                <a:cxn ang="0">
                  <a:pos x="1" y="110"/>
                </a:cxn>
                <a:cxn ang="0">
                  <a:pos x="4" y="112"/>
                </a:cxn>
                <a:cxn ang="0">
                  <a:pos x="9" y="115"/>
                </a:cxn>
                <a:cxn ang="0">
                  <a:pos x="16" y="116"/>
                </a:cxn>
                <a:cxn ang="0">
                  <a:pos x="22" y="116"/>
                </a:cxn>
                <a:cxn ang="0">
                  <a:pos x="29" y="115"/>
                </a:cxn>
                <a:cxn ang="0">
                  <a:pos x="34" y="112"/>
                </a:cxn>
                <a:cxn ang="0">
                  <a:pos x="38" y="108"/>
                </a:cxn>
              </a:cxnLst>
              <a:rect l="0" t="0" r="r" b="b"/>
              <a:pathLst>
                <a:path w="281" h="116">
                  <a:moveTo>
                    <a:pt x="38" y="108"/>
                  </a:moveTo>
                  <a:lnTo>
                    <a:pt x="44" y="93"/>
                  </a:lnTo>
                  <a:lnTo>
                    <a:pt x="54" y="79"/>
                  </a:lnTo>
                  <a:lnTo>
                    <a:pt x="65" y="67"/>
                  </a:lnTo>
                  <a:lnTo>
                    <a:pt x="77" y="56"/>
                  </a:lnTo>
                  <a:lnTo>
                    <a:pt x="91" y="48"/>
                  </a:lnTo>
                  <a:lnTo>
                    <a:pt x="107" y="42"/>
                  </a:lnTo>
                  <a:lnTo>
                    <a:pt x="124" y="37"/>
                  </a:lnTo>
                  <a:lnTo>
                    <a:pt x="141" y="36"/>
                  </a:lnTo>
                  <a:lnTo>
                    <a:pt x="159" y="37"/>
                  </a:lnTo>
                  <a:lnTo>
                    <a:pt x="175" y="42"/>
                  </a:lnTo>
                  <a:lnTo>
                    <a:pt x="191" y="48"/>
                  </a:lnTo>
                  <a:lnTo>
                    <a:pt x="206" y="56"/>
                  </a:lnTo>
                  <a:lnTo>
                    <a:pt x="218" y="67"/>
                  </a:lnTo>
                  <a:lnTo>
                    <a:pt x="229" y="79"/>
                  </a:lnTo>
                  <a:lnTo>
                    <a:pt x="238" y="93"/>
                  </a:lnTo>
                  <a:lnTo>
                    <a:pt x="245" y="108"/>
                  </a:lnTo>
                  <a:lnTo>
                    <a:pt x="248" y="110"/>
                  </a:lnTo>
                  <a:lnTo>
                    <a:pt x="252" y="112"/>
                  </a:lnTo>
                  <a:lnTo>
                    <a:pt x="259" y="113"/>
                  </a:lnTo>
                  <a:lnTo>
                    <a:pt x="266" y="113"/>
                  </a:lnTo>
                  <a:lnTo>
                    <a:pt x="272" y="112"/>
                  </a:lnTo>
                  <a:lnTo>
                    <a:pt x="278" y="112"/>
                  </a:lnTo>
                  <a:lnTo>
                    <a:pt x="281" y="110"/>
                  </a:lnTo>
                  <a:lnTo>
                    <a:pt x="281" y="108"/>
                  </a:lnTo>
                  <a:lnTo>
                    <a:pt x="279" y="99"/>
                  </a:lnTo>
                  <a:lnTo>
                    <a:pt x="276" y="92"/>
                  </a:lnTo>
                  <a:lnTo>
                    <a:pt x="273" y="83"/>
                  </a:lnTo>
                  <a:lnTo>
                    <a:pt x="269" y="75"/>
                  </a:lnTo>
                  <a:lnTo>
                    <a:pt x="258" y="59"/>
                  </a:lnTo>
                  <a:lnTo>
                    <a:pt x="246" y="45"/>
                  </a:lnTo>
                  <a:lnTo>
                    <a:pt x="232" y="32"/>
                  </a:lnTo>
                  <a:lnTo>
                    <a:pt x="217" y="21"/>
                  </a:lnTo>
                  <a:lnTo>
                    <a:pt x="199" y="12"/>
                  </a:lnTo>
                  <a:lnTo>
                    <a:pt x="181" y="6"/>
                  </a:lnTo>
                  <a:lnTo>
                    <a:pt x="161" y="1"/>
                  </a:lnTo>
                  <a:lnTo>
                    <a:pt x="141" y="0"/>
                  </a:lnTo>
                  <a:lnTo>
                    <a:pt x="122" y="1"/>
                  </a:lnTo>
                  <a:lnTo>
                    <a:pt x="102" y="6"/>
                  </a:lnTo>
                  <a:lnTo>
                    <a:pt x="83" y="12"/>
                  </a:lnTo>
                  <a:lnTo>
                    <a:pt x="67" y="21"/>
                  </a:lnTo>
                  <a:lnTo>
                    <a:pt x="52" y="31"/>
                  </a:lnTo>
                  <a:lnTo>
                    <a:pt x="38" y="44"/>
                  </a:lnTo>
                  <a:lnTo>
                    <a:pt x="26" y="58"/>
                  </a:lnTo>
                  <a:lnTo>
                    <a:pt x="15" y="74"/>
                  </a:lnTo>
                  <a:lnTo>
                    <a:pt x="10" y="83"/>
                  </a:lnTo>
                  <a:lnTo>
                    <a:pt x="6" y="91"/>
                  </a:lnTo>
                  <a:lnTo>
                    <a:pt x="3" y="99"/>
                  </a:lnTo>
                  <a:lnTo>
                    <a:pt x="0" y="108"/>
                  </a:lnTo>
                  <a:lnTo>
                    <a:pt x="1" y="110"/>
                  </a:lnTo>
                  <a:lnTo>
                    <a:pt x="4" y="112"/>
                  </a:lnTo>
                  <a:lnTo>
                    <a:pt x="9" y="115"/>
                  </a:lnTo>
                  <a:lnTo>
                    <a:pt x="16" y="116"/>
                  </a:lnTo>
                  <a:lnTo>
                    <a:pt x="22" y="116"/>
                  </a:lnTo>
                  <a:lnTo>
                    <a:pt x="29" y="115"/>
                  </a:lnTo>
                  <a:lnTo>
                    <a:pt x="34" y="112"/>
                  </a:lnTo>
                  <a:lnTo>
                    <a:pt x="38" y="108"/>
                  </a:lnTo>
                  <a:close/>
                </a:path>
              </a:pathLst>
            </a:custGeom>
            <a:solidFill>
              <a:srgbClr val="849B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879" name="Freeform 39"/>
            <p:cNvSpPr>
              <a:spLocks/>
            </p:cNvSpPr>
            <p:nvPr/>
          </p:nvSpPr>
          <p:spPr bwMode="auto">
            <a:xfrm>
              <a:off x="264" y="3199"/>
              <a:ext cx="84" cy="84"/>
            </a:xfrm>
            <a:custGeom>
              <a:avLst/>
              <a:gdLst/>
              <a:ahLst/>
              <a:cxnLst>
                <a:cxn ang="0">
                  <a:pos x="0" y="125"/>
                </a:cxn>
                <a:cxn ang="0">
                  <a:pos x="2" y="100"/>
                </a:cxn>
                <a:cxn ang="0">
                  <a:pos x="10" y="76"/>
                </a:cxn>
                <a:cxn ang="0">
                  <a:pos x="22" y="54"/>
                </a:cxn>
                <a:cxn ang="0">
                  <a:pos x="37" y="36"/>
                </a:cxn>
                <a:cxn ang="0">
                  <a:pos x="54" y="22"/>
                </a:cxn>
                <a:cxn ang="0">
                  <a:pos x="76" y="10"/>
                </a:cxn>
                <a:cxn ang="0">
                  <a:pos x="100" y="2"/>
                </a:cxn>
                <a:cxn ang="0">
                  <a:pos x="125" y="0"/>
                </a:cxn>
                <a:cxn ang="0">
                  <a:pos x="150" y="2"/>
                </a:cxn>
                <a:cxn ang="0">
                  <a:pos x="174" y="10"/>
                </a:cxn>
                <a:cxn ang="0">
                  <a:pos x="196" y="22"/>
                </a:cxn>
                <a:cxn ang="0">
                  <a:pos x="215" y="36"/>
                </a:cxn>
                <a:cxn ang="0">
                  <a:pos x="229" y="54"/>
                </a:cxn>
                <a:cxn ang="0">
                  <a:pos x="241" y="76"/>
                </a:cxn>
                <a:cxn ang="0">
                  <a:pos x="248" y="100"/>
                </a:cxn>
                <a:cxn ang="0">
                  <a:pos x="251" y="125"/>
                </a:cxn>
                <a:cxn ang="0">
                  <a:pos x="248" y="150"/>
                </a:cxn>
                <a:cxn ang="0">
                  <a:pos x="241" y="174"/>
                </a:cxn>
                <a:cxn ang="0">
                  <a:pos x="229" y="196"/>
                </a:cxn>
                <a:cxn ang="0">
                  <a:pos x="215" y="213"/>
                </a:cxn>
                <a:cxn ang="0">
                  <a:pos x="196" y="229"/>
                </a:cxn>
                <a:cxn ang="0">
                  <a:pos x="174" y="241"/>
                </a:cxn>
                <a:cxn ang="0">
                  <a:pos x="150" y="248"/>
                </a:cxn>
                <a:cxn ang="0">
                  <a:pos x="125" y="250"/>
                </a:cxn>
                <a:cxn ang="0">
                  <a:pos x="100" y="248"/>
                </a:cxn>
                <a:cxn ang="0">
                  <a:pos x="76" y="241"/>
                </a:cxn>
                <a:cxn ang="0">
                  <a:pos x="54" y="229"/>
                </a:cxn>
                <a:cxn ang="0">
                  <a:pos x="37" y="213"/>
                </a:cxn>
                <a:cxn ang="0">
                  <a:pos x="22" y="196"/>
                </a:cxn>
                <a:cxn ang="0">
                  <a:pos x="10" y="174"/>
                </a:cxn>
                <a:cxn ang="0">
                  <a:pos x="2" y="150"/>
                </a:cxn>
                <a:cxn ang="0">
                  <a:pos x="0" y="125"/>
                </a:cxn>
              </a:cxnLst>
              <a:rect l="0" t="0" r="r" b="b"/>
              <a:pathLst>
                <a:path w="251" h="250">
                  <a:moveTo>
                    <a:pt x="0" y="125"/>
                  </a:moveTo>
                  <a:lnTo>
                    <a:pt x="2" y="100"/>
                  </a:lnTo>
                  <a:lnTo>
                    <a:pt x="10" y="76"/>
                  </a:lnTo>
                  <a:lnTo>
                    <a:pt x="22" y="54"/>
                  </a:lnTo>
                  <a:lnTo>
                    <a:pt x="37" y="36"/>
                  </a:lnTo>
                  <a:lnTo>
                    <a:pt x="54" y="22"/>
                  </a:lnTo>
                  <a:lnTo>
                    <a:pt x="76" y="10"/>
                  </a:lnTo>
                  <a:lnTo>
                    <a:pt x="100" y="2"/>
                  </a:lnTo>
                  <a:lnTo>
                    <a:pt x="125" y="0"/>
                  </a:lnTo>
                  <a:lnTo>
                    <a:pt x="150" y="2"/>
                  </a:lnTo>
                  <a:lnTo>
                    <a:pt x="174" y="10"/>
                  </a:lnTo>
                  <a:lnTo>
                    <a:pt x="196" y="22"/>
                  </a:lnTo>
                  <a:lnTo>
                    <a:pt x="215" y="36"/>
                  </a:lnTo>
                  <a:lnTo>
                    <a:pt x="229" y="54"/>
                  </a:lnTo>
                  <a:lnTo>
                    <a:pt x="241" y="76"/>
                  </a:lnTo>
                  <a:lnTo>
                    <a:pt x="248" y="100"/>
                  </a:lnTo>
                  <a:lnTo>
                    <a:pt x="251" y="125"/>
                  </a:lnTo>
                  <a:lnTo>
                    <a:pt x="248" y="150"/>
                  </a:lnTo>
                  <a:lnTo>
                    <a:pt x="241" y="174"/>
                  </a:lnTo>
                  <a:lnTo>
                    <a:pt x="229" y="196"/>
                  </a:lnTo>
                  <a:lnTo>
                    <a:pt x="215" y="213"/>
                  </a:lnTo>
                  <a:lnTo>
                    <a:pt x="196" y="229"/>
                  </a:lnTo>
                  <a:lnTo>
                    <a:pt x="174" y="241"/>
                  </a:lnTo>
                  <a:lnTo>
                    <a:pt x="150" y="248"/>
                  </a:lnTo>
                  <a:lnTo>
                    <a:pt x="125" y="250"/>
                  </a:lnTo>
                  <a:lnTo>
                    <a:pt x="100" y="248"/>
                  </a:lnTo>
                  <a:lnTo>
                    <a:pt x="76" y="241"/>
                  </a:lnTo>
                  <a:lnTo>
                    <a:pt x="54" y="229"/>
                  </a:lnTo>
                  <a:lnTo>
                    <a:pt x="37" y="213"/>
                  </a:lnTo>
                  <a:lnTo>
                    <a:pt x="22" y="196"/>
                  </a:lnTo>
                  <a:lnTo>
                    <a:pt x="10" y="174"/>
                  </a:lnTo>
                  <a:lnTo>
                    <a:pt x="2" y="150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880" name="Freeform 40"/>
            <p:cNvSpPr>
              <a:spLocks/>
            </p:cNvSpPr>
            <p:nvPr/>
          </p:nvSpPr>
          <p:spPr bwMode="auto">
            <a:xfrm>
              <a:off x="259" y="3193"/>
              <a:ext cx="93" cy="38"/>
            </a:xfrm>
            <a:custGeom>
              <a:avLst/>
              <a:gdLst/>
              <a:ahLst/>
              <a:cxnLst>
                <a:cxn ang="0">
                  <a:pos x="37" y="108"/>
                </a:cxn>
                <a:cxn ang="0">
                  <a:pos x="43" y="93"/>
                </a:cxn>
                <a:cxn ang="0">
                  <a:pos x="53" y="79"/>
                </a:cxn>
                <a:cxn ang="0">
                  <a:pos x="64" y="67"/>
                </a:cxn>
                <a:cxn ang="0">
                  <a:pos x="76" y="56"/>
                </a:cxn>
                <a:cxn ang="0">
                  <a:pos x="90" y="47"/>
                </a:cxn>
                <a:cxn ang="0">
                  <a:pos x="106" y="41"/>
                </a:cxn>
                <a:cxn ang="0">
                  <a:pos x="123" y="36"/>
                </a:cxn>
                <a:cxn ang="0">
                  <a:pos x="140" y="35"/>
                </a:cxn>
                <a:cxn ang="0">
                  <a:pos x="158" y="36"/>
                </a:cxn>
                <a:cxn ang="0">
                  <a:pos x="174" y="41"/>
                </a:cxn>
                <a:cxn ang="0">
                  <a:pos x="190" y="47"/>
                </a:cxn>
                <a:cxn ang="0">
                  <a:pos x="205" y="56"/>
                </a:cxn>
                <a:cxn ang="0">
                  <a:pos x="217" y="67"/>
                </a:cxn>
                <a:cxn ang="0">
                  <a:pos x="228" y="79"/>
                </a:cxn>
                <a:cxn ang="0">
                  <a:pos x="237" y="93"/>
                </a:cxn>
                <a:cxn ang="0">
                  <a:pos x="244" y="108"/>
                </a:cxn>
                <a:cxn ang="0">
                  <a:pos x="251" y="108"/>
                </a:cxn>
                <a:cxn ang="0">
                  <a:pos x="259" y="108"/>
                </a:cxn>
                <a:cxn ang="0">
                  <a:pos x="265" y="108"/>
                </a:cxn>
                <a:cxn ang="0">
                  <a:pos x="270" y="108"/>
                </a:cxn>
                <a:cxn ang="0">
                  <a:pos x="274" y="108"/>
                </a:cxn>
                <a:cxn ang="0">
                  <a:pos x="278" y="108"/>
                </a:cxn>
                <a:cxn ang="0">
                  <a:pos x="279" y="108"/>
                </a:cxn>
                <a:cxn ang="0">
                  <a:pos x="280" y="108"/>
                </a:cxn>
                <a:cxn ang="0">
                  <a:pos x="278" y="99"/>
                </a:cxn>
                <a:cxn ang="0">
                  <a:pos x="275" y="92"/>
                </a:cxn>
                <a:cxn ang="0">
                  <a:pos x="272" y="83"/>
                </a:cxn>
                <a:cxn ang="0">
                  <a:pos x="268" y="75"/>
                </a:cxn>
                <a:cxn ang="0">
                  <a:pos x="257" y="59"/>
                </a:cxn>
                <a:cxn ang="0">
                  <a:pos x="245" y="45"/>
                </a:cxn>
                <a:cxn ang="0">
                  <a:pos x="231" y="32"/>
                </a:cxn>
                <a:cxn ang="0">
                  <a:pos x="216" y="21"/>
                </a:cxn>
                <a:cxn ang="0">
                  <a:pos x="198" y="12"/>
                </a:cxn>
                <a:cxn ang="0">
                  <a:pos x="180" y="6"/>
                </a:cxn>
                <a:cxn ang="0">
                  <a:pos x="160" y="1"/>
                </a:cxn>
                <a:cxn ang="0">
                  <a:pos x="140" y="0"/>
                </a:cxn>
                <a:cxn ang="0">
                  <a:pos x="121" y="1"/>
                </a:cxn>
                <a:cxn ang="0">
                  <a:pos x="101" y="6"/>
                </a:cxn>
                <a:cxn ang="0">
                  <a:pos x="82" y="12"/>
                </a:cxn>
                <a:cxn ang="0">
                  <a:pos x="66" y="21"/>
                </a:cxn>
                <a:cxn ang="0">
                  <a:pos x="51" y="31"/>
                </a:cxn>
                <a:cxn ang="0">
                  <a:pos x="37" y="44"/>
                </a:cxn>
                <a:cxn ang="0">
                  <a:pos x="25" y="58"/>
                </a:cxn>
                <a:cxn ang="0">
                  <a:pos x="14" y="74"/>
                </a:cxn>
                <a:cxn ang="0">
                  <a:pos x="9" y="82"/>
                </a:cxn>
                <a:cxn ang="0">
                  <a:pos x="5" y="91"/>
                </a:cxn>
                <a:cxn ang="0">
                  <a:pos x="2" y="99"/>
                </a:cxn>
                <a:cxn ang="0">
                  <a:pos x="0" y="108"/>
                </a:cxn>
                <a:cxn ang="0">
                  <a:pos x="1" y="108"/>
                </a:cxn>
                <a:cxn ang="0">
                  <a:pos x="4" y="110"/>
                </a:cxn>
                <a:cxn ang="0">
                  <a:pos x="9" y="111"/>
                </a:cxn>
                <a:cxn ang="0">
                  <a:pos x="15" y="112"/>
                </a:cxn>
                <a:cxn ang="0">
                  <a:pos x="23" y="114"/>
                </a:cxn>
                <a:cxn ang="0">
                  <a:pos x="28" y="114"/>
                </a:cxn>
                <a:cxn ang="0">
                  <a:pos x="33" y="111"/>
                </a:cxn>
                <a:cxn ang="0">
                  <a:pos x="37" y="108"/>
                </a:cxn>
              </a:cxnLst>
              <a:rect l="0" t="0" r="r" b="b"/>
              <a:pathLst>
                <a:path w="280" h="114">
                  <a:moveTo>
                    <a:pt x="37" y="108"/>
                  </a:moveTo>
                  <a:lnTo>
                    <a:pt x="43" y="93"/>
                  </a:lnTo>
                  <a:lnTo>
                    <a:pt x="53" y="79"/>
                  </a:lnTo>
                  <a:lnTo>
                    <a:pt x="64" y="67"/>
                  </a:lnTo>
                  <a:lnTo>
                    <a:pt x="76" y="56"/>
                  </a:lnTo>
                  <a:lnTo>
                    <a:pt x="90" y="47"/>
                  </a:lnTo>
                  <a:lnTo>
                    <a:pt x="106" y="41"/>
                  </a:lnTo>
                  <a:lnTo>
                    <a:pt x="123" y="36"/>
                  </a:lnTo>
                  <a:lnTo>
                    <a:pt x="140" y="35"/>
                  </a:lnTo>
                  <a:lnTo>
                    <a:pt x="158" y="36"/>
                  </a:lnTo>
                  <a:lnTo>
                    <a:pt x="174" y="41"/>
                  </a:lnTo>
                  <a:lnTo>
                    <a:pt x="190" y="47"/>
                  </a:lnTo>
                  <a:lnTo>
                    <a:pt x="205" y="56"/>
                  </a:lnTo>
                  <a:lnTo>
                    <a:pt x="217" y="67"/>
                  </a:lnTo>
                  <a:lnTo>
                    <a:pt x="228" y="79"/>
                  </a:lnTo>
                  <a:lnTo>
                    <a:pt x="237" y="93"/>
                  </a:lnTo>
                  <a:lnTo>
                    <a:pt x="244" y="108"/>
                  </a:lnTo>
                  <a:lnTo>
                    <a:pt x="251" y="108"/>
                  </a:lnTo>
                  <a:lnTo>
                    <a:pt x="259" y="108"/>
                  </a:lnTo>
                  <a:lnTo>
                    <a:pt x="265" y="108"/>
                  </a:lnTo>
                  <a:lnTo>
                    <a:pt x="270" y="108"/>
                  </a:lnTo>
                  <a:lnTo>
                    <a:pt x="274" y="108"/>
                  </a:lnTo>
                  <a:lnTo>
                    <a:pt x="278" y="108"/>
                  </a:lnTo>
                  <a:lnTo>
                    <a:pt x="279" y="108"/>
                  </a:lnTo>
                  <a:lnTo>
                    <a:pt x="280" y="108"/>
                  </a:lnTo>
                  <a:lnTo>
                    <a:pt x="278" y="99"/>
                  </a:lnTo>
                  <a:lnTo>
                    <a:pt x="275" y="92"/>
                  </a:lnTo>
                  <a:lnTo>
                    <a:pt x="272" y="83"/>
                  </a:lnTo>
                  <a:lnTo>
                    <a:pt x="268" y="75"/>
                  </a:lnTo>
                  <a:lnTo>
                    <a:pt x="257" y="59"/>
                  </a:lnTo>
                  <a:lnTo>
                    <a:pt x="245" y="45"/>
                  </a:lnTo>
                  <a:lnTo>
                    <a:pt x="231" y="32"/>
                  </a:lnTo>
                  <a:lnTo>
                    <a:pt x="216" y="21"/>
                  </a:lnTo>
                  <a:lnTo>
                    <a:pt x="198" y="12"/>
                  </a:lnTo>
                  <a:lnTo>
                    <a:pt x="180" y="6"/>
                  </a:lnTo>
                  <a:lnTo>
                    <a:pt x="160" y="1"/>
                  </a:lnTo>
                  <a:lnTo>
                    <a:pt x="140" y="0"/>
                  </a:lnTo>
                  <a:lnTo>
                    <a:pt x="121" y="1"/>
                  </a:lnTo>
                  <a:lnTo>
                    <a:pt x="101" y="6"/>
                  </a:lnTo>
                  <a:lnTo>
                    <a:pt x="82" y="12"/>
                  </a:lnTo>
                  <a:lnTo>
                    <a:pt x="66" y="21"/>
                  </a:lnTo>
                  <a:lnTo>
                    <a:pt x="51" y="31"/>
                  </a:lnTo>
                  <a:lnTo>
                    <a:pt x="37" y="44"/>
                  </a:lnTo>
                  <a:lnTo>
                    <a:pt x="25" y="58"/>
                  </a:lnTo>
                  <a:lnTo>
                    <a:pt x="14" y="74"/>
                  </a:lnTo>
                  <a:lnTo>
                    <a:pt x="9" y="82"/>
                  </a:lnTo>
                  <a:lnTo>
                    <a:pt x="5" y="91"/>
                  </a:lnTo>
                  <a:lnTo>
                    <a:pt x="2" y="99"/>
                  </a:lnTo>
                  <a:lnTo>
                    <a:pt x="0" y="108"/>
                  </a:lnTo>
                  <a:lnTo>
                    <a:pt x="1" y="108"/>
                  </a:lnTo>
                  <a:lnTo>
                    <a:pt x="4" y="110"/>
                  </a:lnTo>
                  <a:lnTo>
                    <a:pt x="9" y="111"/>
                  </a:lnTo>
                  <a:lnTo>
                    <a:pt x="15" y="112"/>
                  </a:lnTo>
                  <a:lnTo>
                    <a:pt x="23" y="114"/>
                  </a:lnTo>
                  <a:lnTo>
                    <a:pt x="28" y="114"/>
                  </a:lnTo>
                  <a:lnTo>
                    <a:pt x="33" y="111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849B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881" name="Freeform 41"/>
            <p:cNvSpPr>
              <a:spLocks/>
            </p:cNvSpPr>
            <p:nvPr/>
          </p:nvSpPr>
          <p:spPr bwMode="auto">
            <a:xfrm>
              <a:off x="259" y="3193"/>
              <a:ext cx="93" cy="38"/>
            </a:xfrm>
            <a:custGeom>
              <a:avLst/>
              <a:gdLst/>
              <a:ahLst/>
              <a:cxnLst>
                <a:cxn ang="0">
                  <a:pos x="36" y="108"/>
                </a:cxn>
                <a:cxn ang="0">
                  <a:pos x="42" y="93"/>
                </a:cxn>
                <a:cxn ang="0">
                  <a:pos x="52" y="79"/>
                </a:cxn>
                <a:cxn ang="0">
                  <a:pos x="63" y="67"/>
                </a:cxn>
                <a:cxn ang="0">
                  <a:pos x="75" y="56"/>
                </a:cxn>
                <a:cxn ang="0">
                  <a:pos x="89" y="47"/>
                </a:cxn>
                <a:cxn ang="0">
                  <a:pos x="105" y="41"/>
                </a:cxn>
                <a:cxn ang="0">
                  <a:pos x="122" y="36"/>
                </a:cxn>
                <a:cxn ang="0">
                  <a:pos x="139" y="35"/>
                </a:cxn>
                <a:cxn ang="0">
                  <a:pos x="157" y="36"/>
                </a:cxn>
                <a:cxn ang="0">
                  <a:pos x="173" y="41"/>
                </a:cxn>
                <a:cxn ang="0">
                  <a:pos x="189" y="47"/>
                </a:cxn>
                <a:cxn ang="0">
                  <a:pos x="204" y="56"/>
                </a:cxn>
                <a:cxn ang="0">
                  <a:pos x="216" y="67"/>
                </a:cxn>
                <a:cxn ang="0">
                  <a:pos x="227" y="79"/>
                </a:cxn>
                <a:cxn ang="0">
                  <a:pos x="236" y="93"/>
                </a:cxn>
                <a:cxn ang="0">
                  <a:pos x="243" y="108"/>
                </a:cxn>
                <a:cxn ang="0">
                  <a:pos x="250" y="108"/>
                </a:cxn>
                <a:cxn ang="0">
                  <a:pos x="258" y="108"/>
                </a:cxn>
                <a:cxn ang="0">
                  <a:pos x="264" y="108"/>
                </a:cxn>
                <a:cxn ang="0">
                  <a:pos x="269" y="108"/>
                </a:cxn>
                <a:cxn ang="0">
                  <a:pos x="273" y="108"/>
                </a:cxn>
                <a:cxn ang="0">
                  <a:pos x="277" y="108"/>
                </a:cxn>
                <a:cxn ang="0">
                  <a:pos x="278" y="108"/>
                </a:cxn>
                <a:cxn ang="0">
                  <a:pos x="279" y="108"/>
                </a:cxn>
                <a:cxn ang="0">
                  <a:pos x="277" y="99"/>
                </a:cxn>
                <a:cxn ang="0">
                  <a:pos x="274" y="92"/>
                </a:cxn>
                <a:cxn ang="0">
                  <a:pos x="271" y="83"/>
                </a:cxn>
                <a:cxn ang="0">
                  <a:pos x="267" y="75"/>
                </a:cxn>
                <a:cxn ang="0">
                  <a:pos x="256" y="59"/>
                </a:cxn>
                <a:cxn ang="0">
                  <a:pos x="244" y="45"/>
                </a:cxn>
                <a:cxn ang="0">
                  <a:pos x="230" y="32"/>
                </a:cxn>
                <a:cxn ang="0">
                  <a:pos x="215" y="21"/>
                </a:cxn>
                <a:cxn ang="0">
                  <a:pos x="197" y="12"/>
                </a:cxn>
                <a:cxn ang="0">
                  <a:pos x="179" y="6"/>
                </a:cxn>
                <a:cxn ang="0">
                  <a:pos x="159" y="1"/>
                </a:cxn>
                <a:cxn ang="0">
                  <a:pos x="139" y="0"/>
                </a:cxn>
                <a:cxn ang="0">
                  <a:pos x="120" y="1"/>
                </a:cxn>
                <a:cxn ang="0">
                  <a:pos x="100" y="6"/>
                </a:cxn>
                <a:cxn ang="0">
                  <a:pos x="81" y="12"/>
                </a:cxn>
                <a:cxn ang="0">
                  <a:pos x="65" y="21"/>
                </a:cxn>
                <a:cxn ang="0">
                  <a:pos x="50" y="31"/>
                </a:cxn>
                <a:cxn ang="0">
                  <a:pos x="36" y="44"/>
                </a:cxn>
                <a:cxn ang="0">
                  <a:pos x="24" y="58"/>
                </a:cxn>
                <a:cxn ang="0">
                  <a:pos x="13" y="74"/>
                </a:cxn>
                <a:cxn ang="0">
                  <a:pos x="8" y="82"/>
                </a:cxn>
                <a:cxn ang="0">
                  <a:pos x="5" y="91"/>
                </a:cxn>
                <a:cxn ang="0">
                  <a:pos x="2" y="99"/>
                </a:cxn>
                <a:cxn ang="0">
                  <a:pos x="0" y="108"/>
                </a:cxn>
                <a:cxn ang="0">
                  <a:pos x="1" y="108"/>
                </a:cxn>
                <a:cxn ang="0">
                  <a:pos x="4" y="110"/>
                </a:cxn>
                <a:cxn ang="0">
                  <a:pos x="8" y="111"/>
                </a:cxn>
                <a:cxn ang="0">
                  <a:pos x="15" y="112"/>
                </a:cxn>
                <a:cxn ang="0">
                  <a:pos x="22" y="114"/>
                </a:cxn>
                <a:cxn ang="0">
                  <a:pos x="27" y="114"/>
                </a:cxn>
                <a:cxn ang="0">
                  <a:pos x="32" y="111"/>
                </a:cxn>
                <a:cxn ang="0">
                  <a:pos x="36" y="108"/>
                </a:cxn>
              </a:cxnLst>
              <a:rect l="0" t="0" r="r" b="b"/>
              <a:pathLst>
                <a:path w="279" h="114">
                  <a:moveTo>
                    <a:pt x="36" y="108"/>
                  </a:moveTo>
                  <a:lnTo>
                    <a:pt x="42" y="93"/>
                  </a:lnTo>
                  <a:lnTo>
                    <a:pt x="52" y="79"/>
                  </a:lnTo>
                  <a:lnTo>
                    <a:pt x="63" y="67"/>
                  </a:lnTo>
                  <a:lnTo>
                    <a:pt x="75" y="56"/>
                  </a:lnTo>
                  <a:lnTo>
                    <a:pt x="89" y="47"/>
                  </a:lnTo>
                  <a:lnTo>
                    <a:pt x="105" y="41"/>
                  </a:lnTo>
                  <a:lnTo>
                    <a:pt x="122" y="36"/>
                  </a:lnTo>
                  <a:lnTo>
                    <a:pt x="139" y="35"/>
                  </a:lnTo>
                  <a:lnTo>
                    <a:pt x="157" y="36"/>
                  </a:lnTo>
                  <a:lnTo>
                    <a:pt x="173" y="41"/>
                  </a:lnTo>
                  <a:lnTo>
                    <a:pt x="189" y="47"/>
                  </a:lnTo>
                  <a:lnTo>
                    <a:pt x="204" y="56"/>
                  </a:lnTo>
                  <a:lnTo>
                    <a:pt x="216" y="67"/>
                  </a:lnTo>
                  <a:lnTo>
                    <a:pt x="227" y="79"/>
                  </a:lnTo>
                  <a:lnTo>
                    <a:pt x="236" y="93"/>
                  </a:lnTo>
                  <a:lnTo>
                    <a:pt x="243" y="108"/>
                  </a:lnTo>
                  <a:lnTo>
                    <a:pt x="250" y="108"/>
                  </a:lnTo>
                  <a:lnTo>
                    <a:pt x="258" y="108"/>
                  </a:lnTo>
                  <a:lnTo>
                    <a:pt x="264" y="108"/>
                  </a:lnTo>
                  <a:lnTo>
                    <a:pt x="269" y="108"/>
                  </a:lnTo>
                  <a:lnTo>
                    <a:pt x="273" y="108"/>
                  </a:lnTo>
                  <a:lnTo>
                    <a:pt x="277" y="108"/>
                  </a:lnTo>
                  <a:lnTo>
                    <a:pt x="278" y="108"/>
                  </a:lnTo>
                  <a:lnTo>
                    <a:pt x="279" y="108"/>
                  </a:lnTo>
                  <a:lnTo>
                    <a:pt x="277" y="99"/>
                  </a:lnTo>
                  <a:lnTo>
                    <a:pt x="274" y="92"/>
                  </a:lnTo>
                  <a:lnTo>
                    <a:pt x="271" y="83"/>
                  </a:lnTo>
                  <a:lnTo>
                    <a:pt x="267" y="75"/>
                  </a:lnTo>
                  <a:lnTo>
                    <a:pt x="256" y="59"/>
                  </a:lnTo>
                  <a:lnTo>
                    <a:pt x="244" y="45"/>
                  </a:lnTo>
                  <a:lnTo>
                    <a:pt x="230" y="32"/>
                  </a:lnTo>
                  <a:lnTo>
                    <a:pt x="215" y="21"/>
                  </a:lnTo>
                  <a:lnTo>
                    <a:pt x="197" y="12"/>
                  </a:lnTo>
                  <a:lnTo>
                    <a:pt x="179" y="6"/>
                  </a:lnTo>
                  <a:lnTo>
                    <a:pt x="159" y="1"/>
                  </a:lnTo>
                  <a:lnTo>
                    <a:pt x="139" y="0"/>
                  </a:lnTo>
                  <a:lnTo>
                    <a:pt x="120" y="1"/>
                  </a:lnTo>
                  <a:lnTo>
                    <a:pt x="100" y="6"/>
                  </a:lnTo>
                  <a:lnTo>
                    <a:pt x="81" y="12"/>
                  </a:lnTo>
                  <a:lnTo>
                    <a:pt x="65" y="21"/>
                  </a:lnTo>
                  <a:lnTo>
                    <a:pt x="50" y="31"/>
                  </a:lnTo>
                  <a:lnTo>
                    <a:pt x="36" y="44"/>
                  </a:lnTo>
                  <a:lnTo>
                    <a:pt x="24" y="58"/>
                  </a:lnTo>
                  <a:lnTo>
                    <a:pt x="13" y="74"/>
                  </a:lnTo>
                  <a:lnTo>
                    <a:pt x="8" y="82"/>
                  </a:lnTo>
                  <a:lnTo>
                    <a:pt x="5" y="91"/>
                  </a:lnTo>
                  <a:lnTo>
                    <a:pt x="2" y="99"/>
                  </a:lnTo>
                  <a:lnTo>
                    <a:pt x="0" y="108"/>
                  </a:lnTo>
                  <a:lnTo>
                    <a:pt x="1" y="108"/>
                  </a:lnTo>
                  <a:lnTo>
                    <a:pt x="4" y="110"/>
                  </a:lnTo>
                  <a:lnTo>
                    <a:pt x="8" y="111"/>
                  </a:lnTo>
                  <a:lnTo>
                    <a:pt x="15" y="112"/>
                  </a:lnTo>
                  <a:lnTo>
                    <a:pt x="22" y="114"/>
                  </a:lnTo>
                  <a:lnTo>
                    <a:pt x="27" y="114"/>
                  </a:lnTo>
                  <a:lnTo>
                    <a:pt x="32" y="111"/>
                  </a:lnTo>
                  <a:lnTo>
                    <a:pt x="36" y="108"/>
                  </a:lnTo>
                  <a:close/>
                </a:path>
              </a:pathLst>
            </a:custGeom>
            <a:solidFill>
              <a:srgbClr val="849B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882" name="Freeform 42"/>
            <p:cNvSpPr>
              <a:spLocks/>
            </p:cNvSpPr>
            <p:nvPr/>
          </p:nvSpPr>
          <p:spPr bwMode="auto">
            <a:xfrm>
              <a:off x="259" y="3193"/>
              <a:ext cx="93" cy="38"/>
            </a:xfrm>
            <a:custGeom>
              <a:avLst/>
              <a:gdLst/>
              <a:ahLst/>
              <a:cxnLst>
                <a:cxn ang="0">
                  <a:pos x="38" y="108"/>
                </a:cxn>
                <a:cxn ang="0">
                  <a:pos x="44" y="93"/>
                </a:cxn>
                <a:cxn ang="0">
                  <a:pos x="54" y="79"/>
                </a:cxn>
                <a:cxn ang="0">
                  <a:pos x="65" y="67"/>
                </a:cxn>
                <a:cxn ang="0">
                  <a:pos x="77" y="56"/>
                </a:cxn>
                <a:cxn ang="0">
                  <a:pos x="91" y="47"/>
                </a:cxn>
                <a:cxn ang="0">
                  <a:pos x="107" y="41"/>
                </a:cxn>
                <a:cxn ang="0">
                  <a:pos x="124" y="36"/>
                </a:cxn>
                <a:cxn ang="0">
                  <a:pos x="141" y="35"/>
                </a:cxn>
                <a:cxn ang="0">
                  <a:pos x="159" y="36"/>
                </a:cxn>
                <a:cxn ang="0">
                  <a:pos x="175" y="41"/>
                </a:cxn>
                <a:cxn ang="0">
                  <a:pos x="191" y="47"/>
                </a:cxn>
                <a:cxn ang="0">
                  <a:pos x="206" y="56"/>
                </a:cxn>
                <a:cxn ang="0">
                  <a:pos x="218" y="67"/>
                </a:cxn>
                <a:cxn ang="0">
                  <a:pos x="229" y="79"/>
                </a:cxn>
                <a:cxn ang="0">
                  <a:pos x="238" y="93"/>
                </a:cxn>
                <a:cxn ang="0">
                  <a:pos x="245" y="108"/>
                </a:cxn>
                <a:cxn ang="0">
                  <a:pos x="252" y="108"/>
                </a:cxn>
                <a:cxn ang="0">
                  <a:pos x="260" y="108"/>
                </a:cxn>
                <a:cxn ang="0">
                  <a:pos x="266" y="108"/>
                </a:cxn>
                <a:cxn ang="0">
                  <a:pos x="271" y="108"/>
                </a:cxn>
                <a:cxn ang="0">
                  <a:pos x="275" y="108"/>
                </a:cxn>
                <a:cxn ang="0">
                  <a:pos x="279" y="108"/>
                </a:cxn>
                <a:cxn ang="0">
                  <a:pos x="280" y="108"/>
                </a:cxn>
                <a:cxn ang="0">
                  <a:pos x="281" y="108"/>
                </a:cxn>
                <a:cxn ang="0">
                  <a:pos x="279" y="99"/>
                </a:cxn>
                <a:cxn ang="0">
                  <a:pos x="276" y="92"/>
                </a:cxn>
                <a:cxn ang="0">
                  <a:pos x="273" y="83"/>
                </a:cxn>
                <a:cxn ang="0">
                  <a:pos x="269" y="75"/>
                </a:cxn>
                <a:cxn ang="0">
                  <a:pos x="258" y="59"/>
                </a:cxn>
                <a:cxn ang="0">
                  <a:pos x="246" y="45"/>
                </a:cxn>
                <a:cxn ang="0">
                  <a:pos x="232" y="32"/>
                </a:cxn>
                <a:cxn ang="0">
                  <a:pos x="217" y="21"/>
                </a:cxn>
                <a:cxn ang="0">
                  <a:pos x="199" y="12"/>
                </a:cxn>
                <a:cxn ang="0">
                  <a:pos x="181" y="6"/>
                </a:cxn>
                <a:cxn ang="0">
                  <a:pos x="161" y="1"/>
                </a:cxn>
                <a:cxn ang="0">
                  <a:pos x="141" y="0"/>
                </a:cxn>
                <a:cxn ang="0">
                  <a:pos x="122" y="1"/>
                </a:cxn>
                <a:cxn ang="0">
                  <a:pos x="102" y="6"/>
                </a:cxn>
                <a:cxn ang="0">
                  <a:pos x="83" y="12"/>
                </a:cxn>
                <a:cxn ang="0">
                  <a:pos x="67" y="21"/>
                </a:cxn>
                <a:cxn ang="0">
                  <a:pos x="52" y="31"/>
                </a:cxn>
                <a:cxn ang="0">
                  <a:pos x="38" y="44"/>
                </a:cxn>
                <a:cxn ang="0">
                  <a:pos x="26" y="58"/>
                </a:cxn>
                <a:cxn ang="0">
                  <a:pos x="15" y="74"/>
                </a:cxn>
                <a:cxn ang="0">
                  <a:pos x="10" y="82"/>
                </a:cxn>
                <a:cxn ang="0">
                  <a:pos x="6" y="91"/>
                </a:cxn>
                <a:cxn ang="0">
                  <a:pos x="3" y="99"/>
                </a:cxn>
                <a:cxn ang="0">
                  <a:pos x="0" y="108"/>
                </a:cxn>
                <a:cxn ang="0">
                  <a:pos x="1" y="108"/>
                </a:cxn>
                <a:cxn ang="0">
                  <a:pos x="4" y="110"/>
                </a:cxn>
                <a:cxn ang="0">
                  <a:pos x="9" y="111"/>
                </a:cxn>
                <a:cxn ang="0">
                  <a:pos x="16" y="112"/>
                </a:cxn>
                <a:cxn ang="0">
                  <a:pos x="22" y="114"/>
                </a:cxn>
                <a:cxn ang="0">
                  <a:pos x="29" y="114"/>
                </a:cxn>
                <a:cxn ang="0">
                  <a:pos x="34" y="111"/>
                </a:cxn>
                <a:cxn ang="0">
                  <a:pos x="38" y="108"/>
                </a:cxn>
              </a:cxnLst>
              <a:rect l="0" t="0" r="r" b="b"/>
              <a:pathLst>
                <a:path w="281" h="114">
                  <a:moveTo>
                    <a:pt x="38" y="108"/>
                  </a:moveTo>
                  <a:lnTo>
                    <a:pt x="44" y="93"/>
                  </a:lnTo>
                  <a:lnTo>
                    <a:pt x="54" y="79"/>
                  </a:lnTo>
                  <a:lnTo>
                    <a:pt x="65" y="67"/>
                  </a:lnTo>
                  <a:lnTo>
                    <a:pt x="77" y="56"/>
                  </a:lnTo>
                  <a:lnTo>
                    <a:pt x="91" y="47"/>
                  </a:lnTo>
                  <a:lnTo>
                    <a:pt x="107" y="41"/>
                  </a:lnTo>
                  <a:lnTo>
                    <a:pt x="124" y="36"/>
                  </a:lnTo>
                  <a:lnTo>
                    <a:pt x="141" y="35"/>
                  </a:lnTo>
                  <a:lnTo>
                    <a:pt x="159" y="36"/>
                  </a:lnTo>
                  <a:lnTo>
                    <a:pt x="175" y="41"/>
                  </a:lnTo>
                  <a:lnTo>
                    <a:pt x="191" y="47"/>
                  </a:lnTo>
                  <a:lnTo>
                    <a:pt x="206" y="56"/>
                  </a:lnTo>
                  <a:lnTo>
                    <a:pt x="218" y="67"/>
                  </a:lnTo>
                  <a:lnTo>
                    <a:pt x="229" y="79"/>
                  </a:lnTo>
                  <a:lnTo>
                    <a:pt x="238" y="93"/>
                  </a:lnTo>
                  <a:lnTo>
                    <a:pt x="245" y="108"/>
                  </a:lnTo>
                  <a:lnTo>
                    <a:pt x="252" y="108"/>
                  </a:lnTo>
                  <a:lnTo>
                    <a:pt x="260" y="108"/>
                  </a:lnTo>
                  <a:lnTo>
                    <a:pt x="266" y="108"/>
                  </a:lnTo>
                  <a:lnTo>
                    <a:pt x="271" y="108"/>
                  </a:lnTo>
                  <a:lnTo>
                    <a:pt x="275" y="108"/>
                  </a:lnTo>
                  <a:lnTo>
                    <a:pt x="279" y="108"/>
                  </a:lnTo>
                  <a:lnTo>
                    <a:pt x="280" y="108"/>
                  </a:lnTo>
                  <a:lnTo>
                    <a:pt x="281" y="108"/>
                  </a:lnTo>
                  <a:lnTo>
                    <a:pt x="279" y="99"/>
                  </a:lnTo>
                  <a:lnTo>
                    <a:pt x="276" y="92"/>
                  </a:lnTo>
                  <a:lnTo>
                    <a:pt x="273" y="83"/>
                  </a:lnTo>
                  <a:lnTo>
                    <a:pt x="269" y="75"/>
                  </a:lnTo>
                  <a:lnTo>
                    <a:pt x="258" y="59"/>
                  </a:lnTo>
                  <a:lnTo>
                    <a:pt x="246" y="45"/>
                  </a:lnTo>
                  <a:lnTo>
                    <a:pt x="232" y="32"/>
                  </a:lnTo>
                  <a:lnTo>
                    <a:pt x="217" y="21"/>
                  </a:lnTo>
                  <a:lnTo>
                    <a:pt x="199" y="12"/>
                  </a:lnTo>
                  <a:lnTo>
                    <a:pt x="181" y="6"/>
                  </a:lnTo>
                  <a:lnTo>
                    <a:pt x="161" y="1"/>
                  </a:lnTo>
                  <a:lnTo>
                    <a:pt x="141" y="0"/>
                  </a:lnTo>
                  <a:lnTo>
                    <a:pt x="122" y="1"/>
                  </a:lnTo>
                  <a:lnTo>
                    <a:pt x="102" y="6"/>
                  </a:lnTo>
                  <a:lnTo>
                    <a:pt x="83" y="12"/>
                  </a:lnTo>
                  <a:lnTo>
                    <a:pt x="67" y="21"/>
                  </a:lnTo>
                  <a:lnTo>
                    <a:pt x="52" y="31"/>
                  </a:lnTo>
                  <a:lnTo>
                    <a:pt x="38" y="44"/>
                  </a:lnTo>
                  <a:lnTo>
                    <a:pt x="26" y="58"/>
                  </a:lnTo>
                  <a:lnTo>
                    <a:pt x="15" y="74"/>
                  </a:lnTo>
                  <a:lnTo>
                    <a:pt x="10" y="82"/>
                  </a:lnTo>
                  <a:lnTo>
                    <a:pt x="6" y="91"/>
                  </a:lnTo>
                  <a:lnTo>
                    <a:pt x="3" y="99"/>
                  </a:lnTo>
                  <a:lnTo>
                    <a:pt x="0" y="108"/>
                  </a:lnTo>
                  <a:lnTo>
                    <a:pt x="1" y="108"/>
                  </a:lnTo>
                  <a:lnTo>
                    <a:pt x="4" y="110"/>
                  </a:lnTo>
                  <a:lnTo>
                    <a:pt x="9" y="111"/>
                  </a:lnTo>
                  <a:lnTo>
                    <a:pt x="16" y="112"/>
                  </a:lnTo>
                  <a:lnTo>
                    <a:pt x="22" y="114"/>
                  </a:lnTo>
                  <a:lnTo>
                    <a:pt x="29" y="114"/>
                  </a:lnTo>
                  <a:lnTo>
                    <a:pt x="34" y="111"/>
                  </a:lnTo>
                  <a:lnTo>
                    <a:pt x="38" y="108"/>
                  </a:lnTo>
                  <a:close/>
                </a:path>
              </a:pathLst>
            </a:custGeom>
            <a:solidFill>
              <a:srgbClr val="849B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883" name="Freeform 43"/>
            <p:cNvSpPr>
              <a:spLocks/>
            </p:cNvSpPr>
            <p:nvPr/>
          </p:nvSpPr>
          <p:spPr bwMode="auto">
            <a:xfrm>
              <a:off x="259" y="3193"/>
              <a:ext cx="93" cy="38"/>
            </a:xfrm>
            <a:custGeom>
              <a:avLst/>
              <a:gdLst/>
              <a:ahLst/>
              <a:cxnLst>
                <a:cxn ang="0">
                  <a:pos x="38" y="108"/>
                </a:cxn>
                <a:cxn ang="0">
                  <a:pos x="44" y="93"/>
                </a:cxn>
                <a:cxn ang="0">
                  <a:pos x="54" y="79"/>
                </a:cxn>
                <a:cxn ang="0">
                  <a:pos x="65" y="67"/>
                </a:cxn>
                <a:cxn ang="0">
                  <a:pos x="77" y="56"/>
                </a:cxn>
                <a:cxn ang="0">
                  <a:pos x="91" y="47"/>
                </a:cxn>
                <a:cxn ang="0">
                  <a:pos x="107" y="41"/>
                </a:cxn>
                <a:cxn ang="0">
                  <a:pos x="124" y="36"/>
                </a:cxn>
                <a:cxn ang="0">
                  <a:pos x="141" y="35"/>
                </a:cxn>
                <a:cxn ang="0">
                  <a:pos x="159" y="36"/>
                </a:cxn>
                <a:cxn ang="0">
                  <a:pos x="175" y="41"/>
                </a:cxn>
                <a:cxn ang="0">
                  <a:pos x="191" y="47"/>
                </a:cxn>
                <a:cxn ang="0">
                  <a:pos x="206" y="56"/>
                </a:cxn>
                <a:cxn ang="0">
                  <a:pos x="218" y="67"/>
                </a:cxn>
                <a:cxn ang="0">
                  <a:pos x="229" y="79"/>
                </a:cxn>
                <a:cxn ang="0">
                  <a:pos x="238" y="93"/>
                </a:cxn>
                <a:cxn ang="0">
                  <a:pos x="245" y="108"/>
                </a:cxn>
                <a:cxn ang="0">
                  <a:pos x="248" y="110"/>
                </a:cxn>
                <a:cxn ang="0">
                  <a:pos x="252" y="112"/>
                </a:cxn>
                <a:cxn ang="0">
                  <a:pos x="259" y="112"/>
                </a:cxn>
                <a:cxn ang="0">
                  <a:pos x="266" y="112"/>
                </a:cxn>
                <a:cxn ang="0">
                  <a:pos x="272" y="112"/>
                </a:cxn>
                <a:cxn ang="0">
                  <a:pos x="278" y="111"/>
                </a:cxn>
                <a:cxn ang="0">
                  <a:pos x="281" y="110"/>
                </a:cxn>
                <a:cxn ang="0">
                  <a:pos x="281" y="108"/>
                </a:cxn>
                <a:cxn ang="0">
                  <a:pos x="279" y="99"/>
                </a:cxn>
                <a:cxn ang="0">
                  <a:pos x="276" y="92"/>
                </a:cxn>
                <a:cxn ang="0">
                  <a:pos x="273" y="83"/>
                </a:cxn>
                <a:cxn ang="0">
                  <a:pos x="269" y="75"/>
                </a:cxn>
                <a:cxn ang="0">
                  <a:pos x="258" y="59"/>
                </a:cxn>
                <a:cxn ang="0">
                  <a:pos x="246" y="45"/>
                </a:cxn>
                <a:cxn ang="0">
                  <a:pos x="232" y="32"/>
                </a:cxn>
                <a:cxn ang="0">
                  <a:pos x="217" y="21"/>
                </a:cxn>
                <a:cxn ang="0">
                  <a:pos x="199" y="12"/>
                </a:cxn>
                <a:cxn ang="0">
                  <a:pos x="181" y="6"/>
                </a:cxn>
                <a:cxn ang="0">
                  <a:pos x="161" y="1"/>
                </a:cxn>
                <a:cxn ang="0">
                  <a:pos x="141" y="0"/>
                </a:cxn>
                <a:cxn ang="0">
                  <a:pos x="122" y="1"/>
                </a:cxn>
                <a:cxn ang="0">
                  <a:pos x="102" y="6"/>
                </a:cxn>
                <a:cxn ang="0">
                  <a:pos x="83" y="12"/>
                </a:cxn>
                <a:cxn ang="0">
                  <a:pos x="67" y="21"/>
                </a:cxn>
                <a:cxn ang="0">
                  <a:pos x="52" y="31"/>
                </a:cxn>
                <a:cxn ang="0">
                  <a:pos x="38" y="44"/>
                </a:cxn>
                <a:cxn ang="0">
                  <a:pos x="26" y="58"/>
                </a:cxn>
                <a:cxn ang="0">
                  <a:pos x="15" y="74"/>
                </a:cxn>
                <a:cxn ang="0">
                  <a:pos x="10" y="82"/>
                </a:cxn>
                <a:cxn ang="0">
                  <a:pos x="6" y="91"/>
                </a:cxn>
                <a:cxn ang="0">
                  <a:pos x="3" y="99"/>
                </a:cxn>
                <a:cxn ang="0">
                  <a:pos x="0" y="108"/>
                </a:cxn>
                <a:cxn ang="0">
                  <a:pos x="1" y="110"/>
                </a:cxn>
                <a:cxn ang="0">
                  <a:pos x="4" y="112"/>
                </a:cxn>
                <a:cxn ang="0">
                  <a:pos x="9" y="115"/>
                </a:cxn>
                <a:cxn ang="0">
                  <a:pos x="16" y="116"/>
                </a:cxn>
                <a:cxn ang="0">
                  <a:pos x="22" y="116"/>
                </a:cxn>
                <a:cxn ang="0">
                  <a:pos x="29" y="115"/>
                </a:cxn>
                <a:cxn ang="0">
                  <a:pos x="34" y="112"/>
                </a:cxn>
                <a:cxn ang="0">
                  <a:pos x="38" y="108"/>
                </a:cxn>
              </a:cxnLst>
              <a:rect l="0" t="0" r="r" b="b"/>
              <a:pathLst>
                <a:path w="281" h="116">
                  <a:moveTo>
                    <a:pt x="38" y="108"/>
                  </a:moveTo>
                  <a:lnTo>
                    <a:pt x="44" y="93"/>
                  </a:lnTo>
                  <a:lnTo>
                    <a:pt x="54" y="79"/>
                  </a:lnTo>
                  <a:lnTo>
                    <a:pt x="65" y="67"/>
                  </a:lnTo>
                  <a:lnTo>
                    <a:pt x="77" y="56"/>
                  </a:lnTo>
                  <a:lnTo>
                    <a:pt x="91" y="47"/>
                  </a:lnTo>
                  <a:lnTo>
                    <a:pt x="107" y="41"/>
                  </a:lnTo>
                  <a:lnTo>
                    <a:pt x="124" y="36"/>
                  </a:lnTo>
                  <a:lnTo>
                    <a:pt x="141" y="35"/>
                  </a:lnTo>
                  <a:lnTo>
                    <a:pt x="159" y="36"/>
                  </a:lnTo>
                  <a:lnTo>
                    <a:pt x="175" y="41"/>
                  </a:lnTo>
                  <a:lnTo>
                    <a:pt x="191" y="47"/>
                  </a:lnTo>
                  <a:lnTo>
                    <a:pt x="206" y="56"/>
                  </a:lnTo>
                  <a:lnTo>
                    <a:pt x="218" y="67"/>
                  </a:lnTo>
                  <a:lnTo>
                    <a:pt x="229" y="79"/>
                  </a:lnTo>
                  <a:lnTo>
                    <a:pt x="238" y="93"/>
                  </a:lnTo>
                  <a:lnTo>
                    <a:pt x="245" y="108"/>
                  </a:lnTo>
                  <a:lnTo>
                    <a:pt x="248" y="110"/>
                  </a:lnTo>
                  <a:lnTo>
                    <a:pt x="252" y="112"/>
                  </a:lnTo>
                  <a:lnTo>
                    <a:pt x="259" y="112"/>
                  </a:lnTo>
                  <a:lnTo>
                    <a:pt x="266" y="112"/>
                  </a:lnTo>
                  <a:lnTo>
                    <a:pt x="272" y="112"/>
                  </a:lnTo>
                  <a:lnTo>
                    <a:pt x="278" y="111"/>
                  </a:lnTo>
                  <a:lnTo>
                    <a:pt x="281" y="110"/>
                  </a:lnTo>
                  <a:lnTo>
                    <a:pt x="281" y="108"/>
                  </a:lnTo>
                  <a:lnTo>
                    <a:pt x="279" y="99"/>
                  </a:lnTo>
                  <a:lnTo>
                    <a:pt x="276" y="92"/>
                  </a:lnTo>
                  <a:lnTo>
                    <a:pt x="273" y="83"/>
                  </a:lnTo>
                  <a:lnTo>
                    <a:pt x="269" y="75"/>
                  </a:lnTo>
                  <a:lnTo>
                    <a:pt x="258" y="59"/>
                  </a:lnTo>
                  <a:lnTo>
                    <a:pt x="246" y="45"/>
                  </a:lnTo>
                  <a:lnTo>
                    <a:pt x="232" y="32"/>
                  </a:lnTo>
                  <a:lnTo>
                    <a:pt x="217" y="21"/>
                  </a:lnTo>
                  <a:lnTo>
                    <a:pt x="199" y="12"/>
                  </a:lnTo>
                  <a:lnTo>
                    <a:pt x="181" y="6"/>
                  </a:lnTo>
                  <a:lnTo>
                    <a:pt x="161" y="1"/>
                  </a:lnTo>
                  <a:lnTo>
                    <a:pt x="141" y="0"/>
                  </a:lnTo>
                  <a:lnTo>
                    <a:pt x="122" y="1"/>
                  </a:lnTo>
                  <a:lnTo>
                    <a:pt x="102" y="6"/>
                  </a:lnTo>
                  <a:lnTo>
                    <a:pt x="83" y="12"/>
                  </a:lnTo>
                  <a:lnTo>
                    <a:pt x="67" y="21"/>
                  </a:lnTo>
                  <a:lnTo>
                    <a:pt x="52" y="31"/>
                  </a:lnTo>
                  <a:lnTo>
                    <a:pt x="38" y="44"/>
                  </a:lnTo>
                  <a:lnTo>
                    <a:pt x="26" y="58"/>
                  </a:lnTo>
                  <a:lnTo>
                    <a:pt x="15" y="74"/>
                  </a:lnTo>
                  <a:lnTo>
                    <a:pt x="10" y="82"/>
                  </a:lnTo>
                  <a:lnTo>
                    <a:pt x="6" y="91"/>
                  </a:lnTo>
                  <a:lnTo>
                    <a:pt x="3" y="99"/>
                  </a:lnTo>
                  <a:lnTo>
                    <a:pt x="0" y="108"/>
                  </a:lnTo>
                  <a:lnTo>
                    <a:pt x="1" y="110"/>
                  </a:lnTo>
                  <a:lnTo>
                    <a:pt x="4" y="112"/>
                  </a:lnTo>
                  <a:lnTo>
                    <a:pt x="9" y="115"/>
                  </a:lnTo>
                  <a:lnTo>
                    <a:pt x="16" y="116"/>
                  </a:lnTo>
                  <a:lnTo>
                    <a:pt x="22" y="116"/>
                  </a:lnTo>
                  <a:lnTo>
                    <a:pt x="29" y="115"/>
                  </a:lnTo>
                  <a:lnTo>
                    <a:pt x="34" y="112"/>
                  </a:lnTo>
                  <a:lnTo>
                    <a:pt x="38" y="108"/>
                  </a:lnTo>
                  <a:close/>
                </a:path>
              </a:pathLst>
            </a:custGeom>
            <a:solidFill>
              <a:srgbClr val="849B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0" name="Group 46"/>
          <p:cNvGrpSpPr>
            <a:grpSpLocks noChangeAspect="1"/>
          </p:cNvGrpSpPr>
          <p:nvPr/>
        </p:nvGrpSpPr>
        <p:grpSpPr bwMode="auto">
          <a:xfrm>
            <a:off x="244475" y="1597025"/>
            <a:ext cx="338138" cy="565150"/>
            <a:chOff x="154" y="1006"/>
            <a:chExt cx="213" cy="356"/>
          </a:xfrm>
        </p:grpSpPr>
        <p:sp>
          <p:nvSpPr>
            <p:cNvPr id="35885" name="AutoShape 45"/>
            <p:cNvSpPr>
              <a:spLocks noChangeAspect="1" noChangeArrowheads="1" noTextEdit="1"/>
            </p:cNvSpPr>
            <p:nvPr/>
          </p:nvSpPr>
          <p:spPr bwMode="auto">
            <a:xfrm>
              <a:off x="154" y="1006"/>
              <a:ext cx="213" cy="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887" name="Freeform 47"/>
            <p:cNvSpPr>
              <a:spLocks/>
            </p:cNvSpPr>
            <p:nvPr/>
          </p:nvSpPr>
          <p:spPr bwMode="auto">
            <a:xfrm>
              <a:off x="225" y="1006"/>
              <a:ext cx="142" cy="356"/>
            </a:xfrm>
            <a:custGeom>
              <a:avLst/>
              <a:gdLst/>
              <a:ahLst/>
              <a:cxnLst>
                <a:cxn ang="0">
                  <a:pos x="53" y="0"/>
                </a:cxn>
                <a:cxn ang="0">
                  <a:pos x="374" y="0"/>
                </a:cxn>
                <a:cxn ang="0">
                  <a:pos x="384" y="1"/>
                </a:cxn>
                <a:cxn ang="0">
                  <a:pos x="394" y="4"/>
                </a:cxn>
                <a:cxn ang="0">
                  <a:pos x="403" y="9"/>
                </a:cxn>
                <a:cxn ang="0">
                  <a:pos x="412" y="15"/>
                </a:cxn>
                <a:cxn ang="0">
                  <a:pos x="418" y="24"/>
                </a:cxn>
                <a:cxn ang="0">
                  <a:pos x="423" y="33"/>
                </a:cxn>
                <a:cxn ang="0">
                  <a:pos x="426" y="42"/>
                </a:cxn>
                <a:cxn ang="0">
                  <a:pos x="427" y="53"/>
                </a:cxn>
                <a:cxn ang="0">
                  <a:pos x="427" y="1015"/>
                </a:cxn>
                <a:cxn ang="0">
                  <a:pos x="426" y="1026"/>
                </a:cxn>
                <a:cxn ang="0">
                  <a:pos x="423" y="1035"/>
                </a:cxn>
                <a:cxn ang="0">
                  <a:pos x="418" y="1044"/>
                </a:cxn>
                <a:cxn ang="0">
                  <a:pos x="412" y="1053"/>
                </a:cxn>
                <a:cxn ang="0">
                  <a:pos x="403" y="1059"/>
                </a:cxn>
                <a:cxn ang="0">
                  <a:pos x="394" y="1064"/>
                </a:cxn>
                <a:cxn ang="0">
                  <a:pos x="384" y="1067"/>
                </a:cxn>
                <a:cxn ang="0">
                  <a:pos x="374" y="1068"/>
                </a:cxn>
                <a:cxn ang="0">
                  <a:pos x="53" y="1068"/>
                </a:cxn>
                <a:cxn ang="0">
                  <a:pos x="42" y="1067"/>
                </a:cxn>
                <a:cxn ang="0">
                  <a:pos x="32" y="1064"/>
                </a:cxn>
                <a:cxn ang="0">
                  <a:pos x="24" y="1059"/>
                </a:cxn>
                <a:cxn ang="0">
                  <a:pos x="15" y="1053"/>
                </a:cxn>
                <a:cxn ang="0">
                  <a:pos x="8" y="1044"/>
                </a:cxn>
                <a:cxn ang="0">
                  <a:pos x="4" y="1035"/>
                </a:cxn>
                <a:cxn ang="0">
                  <a:pos x="1" y="1026"/>
                </a:cxn>
                <a:cxn ang="0">
                  <a:pos x="0" y="1015"/>
                </a:cxn>
                <a:cxn ang="0">
                  <a:pos x="0" y="53"/>
                </a:cxn>
                <a:cxn ang="0">
                  <a:pos x="1" y="42"/>
                </a:cxn>
                <a:cxn ang="0">
                  <a:pos x="4" y="33"/>
                </a:cxn>
                <a:cxn ang="0">
                  <a:pos x="8" y="24"/>
                </a:cxn>
                <a:cxn ang="0">
                  <a:pos x="15" y="15"/>
                </a:cxn>
                <a:cxn ang="0">
                  <a:pos x="24" y="9"/>
                </a:cxn>
                <a:cxn ang="0">
                  <a:pos x="32" y="4"/>
                </a:cxn>
                <a:cxn ang="0">
                  <a:pos x="42" y="1"/>
                </a:cxn>
                <a:cxn ang="0">
                  <a:pos x="53" y="0"/>
                </a:cxn>
                <a:cxn ang="0">
                  <a:pos x="53" y="0"/>
                </a:cxn>
              </a:cxnLst>
              <a:rect l="0" t="0" r="r" b="b"/>
              <a:pathLst>
                <a:path w="427" h="1068">
                  <a:moveTo>
                    <a:pt x="53" y="0"/>
                  </a:moveTo>
                  <a:lnTo>
                    <a:pt x="374" y="0"/>
                  </a:lnTo>
                  <a:lnTo>
                    <a:pt x="384" y="1"/>
                  </a:lnTo>
                  <a:lnTo>
                    <a:pt x="394" y="4"/>
                  </a:lnTo>
                  <a:lnTo>
                    <a:pt x="403" y="9"/>
                  </a:lnTo>
                  <a:lnTo>
                    <a:pt x="412" y="15"/>
                  </a:lnTo>
                  <a:lnTo>
                    <a:pt x="418" y="24"/>
                  </a:lnTo>
                  <a:lnTo>
                    <a:pt x="423" y="33"/>
                  </a:lnTo>
                  <a:lnTo>
                    <a:pt x="426" y="42"/>
                  </a:lnTo>
                  <a:lnTo>
                    <a:pt x="427" y="53"/>
                  </a:lnTo>
                  <a:lnTo>
                    <a:pt x="427" y="1015"/>
                  </a:lnTo>
                  <a:lnTo>
                    <a:pt x="426" y="1026"/>
                  </a:lnTo>
                  <a:lnTo>
                    <a:pt x="423" y="1035"/>
                  </a:lnTo>
                  <a:lnTo>
                    <a:pt x="418" y="1044"/>
                  </a:lnTo>
                  <a:lnTo>
                    <a:pt x="412" y="1053"/>
                  </a:lnTo>
                  <a:lnTo>
                    <a:pt x="403" y="1059"/>
                  </a:lnTo>
                  <a:lnTo>
                    <a:pt x="394" y="1064"/>
                  </a:lnTo>
                  <a:lnTo>
                    <a:pt x="384" y="1067"/>
                  </a:lnTo>
                  <a:lnTo>
                    <a:pt x="374" y="1068"/>
                  </a:lnTo>
                  <a:lnTo>
                    <a:pt x="53" y="1068"/>
                  </a:lnTo>
                  <a:lnTo>
                    <a:pt x="42" y="1067"/>
                  </a:lnTo>
                  <a:lnTo>
                    <a:pt x="32" y="1064"/>
                  </a:lnTo>
                  <a:lnTo>
                    <a:pt x="24" y="1059"/>
                  </a:lnTo>
                  <a:lnTo>
                    <a:pt x="15" y="1053"/>
                  </a:lnTo>
                  <a:lnTo>
                    <a:pt x="8" y="1044"/>
                  </a:lnTo>
                  <a:lnTo>
                    <a:pt x="4" y="1035"/>
                  </a:lnTo>
                  <a:lnTo>
                    <a:pt x="1" y="1026"/>
                  </a:lnTo>
                  <a:lnTo>
                    <a:pt x="0" y="1015"/>
                  </a:lnTo>
                  <a:lnTo>
                    <a:pt x="0" y="53"/>
                  </a:lnTo>
                  <a:lnTo>
                    <a:pt x="1" y="42"/>
                  </a:lnTo>
                  <a:lnTo>
                    <a:pt x="4" y="33"/>
                  </a:lnTo>
                  <a:lnTo>
                    <a:pt x="8" y="24"/>
                  </a:lnTo>
                  <a:lnTo>
                    <a:pt x="15" y="15"/>
                  </a:lnTo>
                  <a:lnTo>
                    <a:pt x="24" y="9"/>
                  </a:lnTo>
                  <a:lnTo>
                    <a:pt x="32" y="4"/>
                  </a:lnTo>
                  <a:lnTo>
                    <a:pt x="42" y="1"/>
                  </a:lnTo>
                  <a:lnTo>
                    <a:pt x="53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496B4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888" name="Freeform 48"/>
            <p:cNvSpPr>
              <a:spLocks/>
            </p:cNvSpPr>
            <p:nvPr/>
          </p:nvSpPr>
          <p:spPr bwMode="auto">
            <a:xfrm>
              <a:off x="154" y="1140"/>
              <a:ext cx="71" cy="60"/>
            </a:xfrm>
            <a:custGeom>
              <a:avLst/>
              <a:gdLst/>
              <a:ahLst/>
              <a:cxnLst>
                <a:cxn ang="0">
                  <a:pos x="213" y="0"/>
                </a:cxn>
                <a:cxn ang="0">
                  <a:pos x="0" y="0"/>
                </a:cxn>
                <a:cxn ang="0">
                  <a:pos x="4" y="30"/>
                </a:cxn>
                <a:cxn ang="0">
                  <a:pos x="5" y="31"/>
                </a:cxn>
                <a:cxn ang="0">
                  <a:pos x="11" y="37"/>
                </a:cxn>
                <a:cxn ang="0">
                  <a:pos x="17" y="43"/>
                </a:cxn>
                <a:cxn ang="0">
                  <a:pos x="27" y="53"/>
                </a:cxn>
                <a:cxn ang="0">
                  <a:pos x="38" y="64"/>
                </a:cxn>
                <a:cxn ang="0">
                  <a:pos x="51" y="76"/>
                </a:cxn>
                <a:cxn ang="0">
                  <a:pos x="67" y="89"/>
                </a:cxn>
                <a:cxn ang="0">
                  <a:pos x="82" y="103"/>
                </a:cxn>
                <a:cxn ang="0">
                  <a:pos x="98" y="116"/>
                </a:cxn>
                <a:cxn ang="0">
                  <a:pos x="116" y="130"/>
                </a:cxn>
                <a:cxn ang="0">
                  <a:pos x="133" y="142"/>
                </a:cxn>
                <a:cxn ang="0">
                  <a:pos x="150" y="154"/>
                </a:cxn>
                <a:cxn ang="0">
                  <a:pos x="167" y="164"/>
                </a:cxn>
                <a:cxn ang="0">
                  <a:pos x="183" y="172"/>
                </a:cxn>
                <a:cxn ang="0">
                  <a:pos x="198" y="177"/>
                </a:cxn>
                <a:cxn ang="0">
                  <a:pos x="213" y="180"/>
                </a:cxn>
                <a:cxn ang="0">
                  <a:pos x="214" y="137"/>
                </a:cxn>
                <a:cxn ang="0">
                  <a:pos x="214" y="76"/>
                </a:cxn>
                <a:cxn ang="0">
                  <a:pos x="213" y="22"/>
                </a:cxn>
                <a:cxn ang="0">
                  <a:pos x="213" y="0"/>
                </a:cxn>
              </a:cxnLst>
              <a:rect l="0" t="0" r="r" b="b"/>
              <a:pathLst>
                <a:path w="214" h="180">
                  <a:moveTo>
                    <a:pt x="213" y="0"/>
                  </a:moveTo>
                  <a:lnTo>
                    <a:pt x="0" y="0"/>
                  </a:lnTo>
                  <a:lnTo>
                    <a:pt x="4" y="30"/>
                  </a:lnTo>
                  <a:lnTo>
                    <a:pt x="5" y="31"/>
                  </a:lnTo>
                  <a:lnTo>
                    <a:pt x="11" y="37"/>
                  </a:lnTo>
                  <a:lnTo>
                    <a:pt x="17" y="43"/>
                  </a:lnTo>
                  <a:lnTo>
                    <a:pt x="27" y="53"/>
                  </a:lnTo>
                  <a:lnTo>
                    <a:pt x="38" y="64"/>
                  </a:lnTo>
                  <a:lnTo>
                    <a:pt x="51" y="76"/>
                  </a:lnTo>
                  <a:lnTo>
                    <a:pt x="67" y="89"/>
                  </a:lnTo>
                  <a:lnTo>
                    <a:pt x="82" y="103"/>
                  </a:lnTo>
                  <a:lnTo>
                    <a:pt x="98" y="116"/>
                  </a:lnTo>
                  <a:lnTo>
                    <a:pt x="116" y="130"/>
                  </a:lnTo>
                  <a:lnTo>
                    <a:pt x="133" y="142"/>
                  </a:lnTo>
                  <a:lnTo>
                    <a:pt x="150" y="154"/>
                  </a:lnTo>
                  <a:lnTo>
                    <a:pt x="167" y="164"/>
                  </a:lnTo>
                  <a:lnTo>
                    <a:pt x="183" y="172"/>
                  </a:lnTo>
                  <a:lnTo>
                    <a:pt x="198" y="177"/>
                  </a:lnTo>
                  <a:lnTo>
                    <a:pt x="213" y="180"/>
                  </a:lnTo>
                  <a:lnTo>
                    <a:pt x="214" y="137"/>
                  </a:lnTo>
                  <a:lnTo>
                    <a:pt x="214" y="76"/>
                  </a:lnTo>
                  <a:lnTo>
                    <a:pt x="213" y="22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496B4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889" name="Freeform 49"/>
            <p:cNvSpPr>
              <a:spLocks/>
            </p:cNvSpPr>
            <p:nvPr/>
          </p:nvSpPr>
          <p:spPr bwMode="auto">
            <a:xfrm>
              <a:off x="154" y="1251"/>
              <a:ext cx="71" cy="60"/>
            </a:xfrm>
            <a:custGeom>
              <a:avLst/>
              <a:gdLst/>
              <a:ahLst/>
              <a:cxnLst>
                <a:cxn ang="0">
                  <a:pos x="213" y="0"/>
                </a:cxn>
                <a:cxn ang="0">
                  <a:pos x="0" y="0"/>
                </a:cxn>
                <a:cxn ang="0">
                  <a:pos x="4" y="30"/>
                </a:cxn>
                <a:cxn ang="0">
                  <a:pos x="5" y="31"/>
                </a:cxn>
                <a:cxn ang="0">
                  <a:pos x="11" y="37"/>
                </a:cxn>
                <a:cxn ang="0">
                  <a:pos x="17" y="43"/>
                </a:cxn>
                <a:cxn ang="0">
                  <a:pos x="27" y="53"/>
                </a:cxn>
                <a:cxn ang="0">
                  <a:pos x="38" y="64"/>
                </a:cxn>
                <a:cxn ang="0">
                  <a:pos x="51" y="76"/>
                </a:cxn>
                <a:cxn ang="0">
                  <a:pos x="67" y="89"/>
                </a:cxn>
                <a:cxn ang="0">
                  <a:pos x="82" y="103"/>
                </a:cxn>
                <a:cxn ang="0">
                  <a:pos x="98" y="116"/>
                </a:cxn>
                <a:cxn ang="0">
                  <a:pos x="116" y="131"/>
                </a:cxn>
                <a:cxn ang="0">
                  <a:pos x="133" y="142"/>
                </a:cxn>
                <a:cxn ang="0">
                  <a:pos x="150" y="154"/>
                </a:cxn>
                <a:cxn ang="0">
                  <a:pos x="167" y="164"/>
                </a:cxn>
                <a:cxn ang="0">
                  <a:pos x="183" y="172"/>
                </a:cxn>
                <a:cxn ang="0">
                  <a:pos x="198" y="177"/>
                </a:cxn>
                <a:cxn ang="0">
                  <a:pos x="213" y="181"/>
                </a:cxn>
                <a:cxn ang="0">
                  <a:pos x="214" y="137"/>
                </a:cxn>
                <a:cxn ang="0">
                  <a:pos x="214" y="76"/>
                </a:cxn>
                <a:cxn ang="0">
                  <a:pos x="213" y="23"/>
                </a:cxn>
                <a:cxn ang="0">
                  <a:pos x="213" y="0"/>
                </a:cxn>
              </a:cxnLst>
              <a:rect l="0" t="0" r="r" b="b"/>
              <a:pathLst>
                <a:path w="214" h="181">
                  <a:moveTo>
                    <a:pt x="213" y="0"/>
                  </a:moveTo>
                  <a:lnTo>
                    <a:pt x="0" y="0"/>
                  </a:lnTo>
                  <a:lnTo>
                    <a:pt x="4" y="30"/>
                  </a:lnTo>
                  <a:lnTo>
                    <a:pt x="5" y="31"/>
                  </a:lnTo>
                  <a:lnTo>
                    <a:pt x="11" y="37"/>
                  </a:lnTo>
                  <a:lnTo>
                    <a:pt x="17" y="43"/>
                  </a:lnTo>
                  <a:lnTo>
                    <a:pt x="27" y="53"/>
                  </a:lnTo>
                  <a:lnTo>
                    <a:pt x="38" y="64"/>
                  </a:lnTo>
                  <a:lnTo>
                    <a:pt x="51" y="76"/>
                  </a:lnTo>
                  <a:lnTo>
                    <a:pt x="67" y="89"/>
                  </a:lnTo>
                  <a:lnTo>
                    <a:pt x="82" y="103"/>
                  </a:lnTo>
                  <a:lnTo>
                    <a:pt x="98" y="116"/>
                  </a:lnTo>
                  <a:lnTo>
                    <a:pt x="116" y="131"/>
                  </a:lnTo>
                  <a:lnTo>
                    <a:pt x="133" y="142"/>
                  </a:lnTo>
                  <a:lnTo>
                    <a:pt x="150" y="154"/>
                  </a:lnTo>
                  <a:lnTo>
                    <a:pt x="167" y="164"/>
                  </a:lnTo>
                  <a:lnTo>
                    <a:pt x="183" y="172"/>
                  </a:lnTo>
                  <a:lnTo>
                    <a:pt x="198" y="177"/>
                  </a:lnTo>
                  <a:lnTo>
                    <a:pt x="213" y="181"/>
                  </a:lnTo>
                  <a:lnTo>
                    <a:pt x="214" y="137"/>
                  </a:lnTo>
                  <a:lnTo>
                    <a:pt x="214" y="76"/>
                  </a:lnTo>
                  <a:lnTo>
                    <a:pt x="213" y="23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496B4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890" name="Freeform 50"/>
            <p:cNvSpPr>
              <a:spLocks/>
            </p:cNvSpPr>
            <p:nvPr/>
          </p:nvSpPr>
          <p:spPr bwMode="auto">
            <a:xfrm>
              <a:off x="254" y="1030"/>
              <a:ext cx="84" cy="83"/>
            </a:xfrm>
            <a:custGeom>
              <a:avLst/>
              <a:gdLst/>
              <a:ahLst/>
              <a:cxnLst>
                <a:cxn ang="0">
                  <a:pos x="0" y="125"/>
                </a:cxn>
                <a:cxn ang="0">
                  <a:pos x="2" y="100"/>
                </a:cxn>
                <a:cxn ang="0">
                  <a:pos x="10" y="76"/>
                </a:cxn>
                <a:cxn ang="0">
                  <a:pos x="22" y="55"/>
                </a:cxn>
                <a:cxn ang="0">
                  <a:pos x="37" y="37"/>
                </a:cxn>
                <a:cxn ang="0">
                  <a:pos x="55" y="22"/>
                </a:cxn>
                <a:cxn ang="0">
                  <a:pos x="77" y="10"/>
                </a:cxn>
                <a:cxn ang="0">
                  <a:pos x="101" y="2"/>
                </a:cxn>
                <a:cxn ang="0">
                  <a:pos x="126" y="0"/>
                </a:cxn>
                <a:cxn ang="0">
                  <a:pos x="151" y="2"/>
                </a:cxn>
                <a:cxn ang="0">
                  <a:pos x="175" y="10"/>
                </a:cxn>
                <a:cxn ang="0">
                  <a:pos x="196" y="22"/>
                </a:cxn>
                <a:cxn ang="0">
                  <a:pos x="215" y="37"/>
                </a:cxn>
                <a:cxn ang="0">
                  <a:pos x="230" y="55"/>
                </a:cxn>
                <a:cxn ang="0">
                  <a:pos x="242" y="76"/>
                </a:cxn>
                <a:cxn ang="0">
                  <a:pos x="249" y="100"/>
                </a:cxn>
                <a:cxn ang="0">
                  <a:pos x="252" y="125"/>
                </a:cxn>
                <a:cxn ang="0">
                  <a:pos x="249" y="150"/>
                </a:cxn>
                <a:cxn ang="0">
                  <a:pos x="242" y="174"/>
                </a:cxn>
                <a:cxn ang="0">
                  <a:pos x="230" y="196"/>
                </a:cxn>
                <a:cxn ang="0">
                  <a:pos x="215" y="213"/>
                </a:cxn>
                <a:cxn ang="0">
                  <a:pos x="196" y="228"/>
                </a:cxn>
                <a:cxn ang="0">
                  <a:pos x="175" y="240"/>
                </a:cxn>
                <a:cxn ang="0">
                  <a:pos x="151" y="248"/>
                </a:cxn>
                <a:cxn ang="0">
                  <a:pos x="126" y="250"/>
                </a:cxn>
                <a:cxn ang="0">
                  <a:pos x="101" y="248"/>
                </a:cxn>
                <a:cxn ang="0">
                  <a:pos x="77" y="240"/>
                </a:cxn>
                <a:cxn ang="0">
                  <a:pos x="55" y="228"/>
                </a:cxn>
                <a:cxn ang="0">
                  <a:pos x="37" y="213"/>
                </a:cxn>
                <a:cxn ang="0">
                  <a:pos x="22" y="196"/>
                </a:cxn>
                <a:cxn ang="0">
                  <a:pos x="10" y="174"/>
                </a:cxn>
                <a:cxn ang="0">
                  <a:pos x="2" y="150"/>
                </a:cxn>
                <a:cxn ang="0">
                  <a:pos x="0" y="125"/>
                </a:cxn>
              </a:cxnLst>
              <a:rect l="0" t="0" r="r" b="b"/>
              <a:pathLst>
                <a:path w="252" h="250">
                  <a:moveTo>
                    <a:pt x="0" y="125"/>
                  </a:moveTo>
                  <a:lnTo>
                    <a:pt x="2" y="100"/>
                  </a:lnTo>
                  <a:lnTo>
                    <a:pt x="10" y="76"/>
                  </a:lnTo>
                  <a:lnTo>
                    <a:pt x="22" y="55"/>
                  </a:lnTo>
                  <a:lnTo>
                    <a:pt x="37" y="37"/>
                  </a:lnTo>
                  <a:lnTo>
                    <a:pt x="55" y="22"/>
                  </a:lnTo>
                  <a:lnTo>
                    <a:pt x="77" y="10"/>
                  </a:lnTo>
                  <a:lnTo>
                    <a:pt x="101" y="2"/>
                  </a:lnTo>
                  <a:lnTo>
                    <a:pt x="126" y="0"/>
                  </a:lnTo>
                  <a:lnTo>
                    <a:pt x="151" y="2"/>
                  </a:lnTo>
                  <a:lnTo>
                    <a:pt x="175" y="10"/>
                  </a:lnTo>
                  <a:lnTo>
                    <a:pt x="196" y="22"/>
                  </a:lnTo>
                  <a:lnTo>
                    <a:pt x="215" y="37"/>
                  </a:lnTo>
                  <a:lnTo>
                    <a:pt x="230" y="55"/>
                  </a:lnTo>
                  <a:lnTo>
                    <a:pt x="242" y="76"/>
                  </a:lnTo>
                  <a:lnTo>
                    <a:pt x="249" y="100"/>
                  </a:lnTo>
                  <a:lnTo>
                    <a:pt x="252" y="125"/>
                  </a:lnTo>
                  <a:lnTo>
                    <a:pt x="249" y="150"/>
                  </a:lnTo>
                  <a:lnTo>
                    <a:pt x="242" y="174"/>
                  </a:lnTo>
                  <a:lnTo>
                    <a:pt x="230" y="196"/>
                  </a:lnTo>
                  <a:lnTo>
                    <a:pt x="215" y="213"/>
                  </a:lnTo>
                  <a:lnTo>
                    <a:pt x="196" y="228"/>
                  </a:lnTo>
                  <a:lnTo>
                    <a:pt x="175" y="240"/>
                  </a:lnTo>
                  <a:lnTo>
                    <a:pt x="151" y="248"/>
                  </a:lnTo>
                  <a:lnTo>
                    <a:pt x="126" y="250"/>
                  </a:lnTo>
                  <a:lnTo>
                    <a:pt x="101" y="248"/>
                  </a:lnTo>
                  <a:lnTo>
                    <a:pt x="77" y="240"/>
                  </a:lnTo>
                  <a:lnTo>
                    <a:pt x="55" y="228"/>
                  </a:lnTo>
                  <a:lnTo>
                    <a:pt x="37" y="213"/>
                  </a:lnTo>
                  <a:lnTo>
                    <a:pt x="22" y="196"/>
                  </a:lnTo>
                  <a:lnTo>
                    <a:pt x="10" y="174"/>
                  </a:lnTo>
                  <a:lnTo>
                    <a:pt x="2" y="150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891" name="Freeform 51"/>
            <p:cNvSpPr>
              <a:spLocks/>
            </p:cNvSpPr>
            <p:nvPr/>
          </p:nvSpPr>
          <p:spPr bwMode="auto">
            <a:xfrm>
              <a:off x="249" y="1023"/>
              <a:ext cx="93" cy="38"/>
            </a:xfrm>
            <a:custGeom>
              <a:avLst/>
              <a:gdLst/>
              <a:ahLst/>
              <a:cxnLst>
                <a:cxn ang="0">
                  <a:pos x="37" y="108"/>
                </a:cxn>
                <a:cxn ang="0">
                  <a:pos x="43" y="93"/>
                </a:cxn>
                <a:cxn ang="0">
                  <a:pos x="53" y="79"/>
                </a:cxn>
                <a:cxn ang="0">
                  <a:pos x="64" y="67"/>
                </a:cxn>
                <a:cxn ang="0">
                  <a:pos x="76" y="56"/>
                </a:cxn>
                <a:cxn ang="0">
                  <a:pos x="90" y="47"/>
                </a:cxn>
                <a:cxn ang="0">
                  <a:pos x="106" y="40"/>
                </a:cxn>
                <a:cxn ang="0">
                  <a:pos x="123" y="36"/>
                </a:cxn>
                <a:cxn ang="0">
                  <a:pos x="140" y="35"/>
                </a:cxn>
                <a:cxn ang="0">
                  <a:pos x="158" y="36"/>
                </a:cxn>
                <a:cxn ang="0">
                  <a:pos x="174" y="40"/>
                </a:cxn>
                <a:cxn ang="0">
                  <a:pos x="189" y="47"/>
                </a:cxn>
                <a:cxn ang="0">
                  <a:pos x="204" y="56"/>
                </a:cxn>
                <a:cxn ang="0">
                  <a:pos x="216" y="67"/>
                </a:cxn>
                <a:cxn ang="0">
                  <a:pos x="226" y="79"/>
                </a:cxn>
                <a:cxn ang="0">
                  <a:pos x="236" y="93"/>
                </a:cxn>
                <a:cxn ang="0">
                  <a:pos x="243" y="108"/>
                </a:cxn>
                <a:cxn ang="0">
                  <a:pos x="250" y="108"/>
                </a:cxn>
                <a:cxn ang="0">
                  <a:pos x="258" y="108"/>
                </a:cxn>
                <a:cxn ang="0">
                  <a:pos x="265" y="108"/>
                </a:cxn>
                <a:cxn ang="0">
                  <a:pos x="270" y="108"/>
                </a:cxn>
                <a:cxn ang="0">
                  <a:pos x="274" y="108"/>
                </a:cxn>
                <a:cxn ang="0">
                  <a:pos x="278" y="108"/>
                </a:cxn>
                <a:cxn ang="0">
                  <a:pos x="279" y="108"/>
                </a:cxn>
                <a:cxn ang="0">
                  <a:pos x="280" y="108"/>
                </a:cxn>
                <a:cxn ang="0">
                  <a:pos x="278" y="99"/>
                </a:cxn>
                <a:cxn ang="0">
                  <a:pos x="274" y="92"/>
                </a:cxn>
                <a:cxn ang="0">
                  <a:pos x="271" y="83"/>
                </a:cxn>
                <a:cxn ang="0">
                  <a:pos x="267" y="75"/>
                </a:cxn>
                <a:cxn ang="0">
                  <a:pos x="257" y="59"/>
                </a:cxn>
                <a:cxn ang="0">
                  <a:pos x="245" y="45"/>
                </a:cxn>
                <a:cxn ang="0">
                  <a:pos x="231" y="32"/>
                </a:cxn>
                <a:cxn ang="0">
                  <a:pos x="216" y="21"/>
                </a:cxn>
                <a:cxn ang="0">
                  <a:pos x="198" y="12"/>
                </a:cxn>
                <a:cxn ang="0">
                  <a:pos x="180" y="6"/>
                </a:cxn>
                <a:cxn ang="0">
                  <a:pos x="160" y="1"/>
                </a:cxn>
                <a:cxn ang="0">
                  <a:pos x="140" y="0"/>
                </a:cxn>
                <a:cxn ang="0">
                  <a:pos x="121" y="1"/>
                </a:cxn>
                <a:cxn ang="0">
                  <a:pos x="101" y="6"/>
                </a:cxn>
                <a:cxn ang="0">
                  <a:pos x="82" y="12"/>
                </a:cxn>
                <a:cxn ang="0">
                  <a:pos x="66" y="21"/>
                </a:cxn>
                <a:cxn ang="0">
                  <a:pos x="50" y="31"/>
                </a:cxn>
                <a:cxn ang="0">
                  <a:pos x="36" y="44"/>
                </a:cxn>
                <a:cxn ang="0">
                  <a:pos x="24" y="58"/>
                </a:cxn>
                <a:cxn ang="0">
                  <a:pos x="14" y="74"/>
                </a:cxn>
                <a:cxn ang="0">
                  <a:pos x="9" y="83"/>
                </a:cxn>
                <a:cxn ang="0">
                  <a:pos x="5" y="91"/>
                </a:cxn>
                <a:cxn ang="0">
                  <a:pos x="2" y="99"/>
                </a:cxn>
                <a:cxn ang="0">
                  <a:pos x="0" y="108"/>
                </a:cxn>
                <a:cxn ang="0">
                  <a:pos x="1" y="108"/>
                </a:cxn>
                <a:cxn ang="0">
                  <a:pos x="4" y="110"/>
                </a:cxn>
                <a:cxn ang="0">
                  <a:pos x="9" y="111"/>
                </a:cxn>
                <a:cxn ang="0">
                  <a:pos x="15" y="112"/>
                </a:cxn>
                <a:cxn ang="0">
                  <a:pos x="23" y="113"/>
                </a:cxn>
                <a:cxn ang="0">
                  <a:pos x="28" y="113"/>
                </a:cxn>
                <a:cxn ang="0">
                  <a:pos x="33" y="111"/>
                </a:cxn>
                <a:cxn ang="0">
                  <a:pos x="37" y="108"/>
                </a:cxn>
              </a:cxnLst>
              <a:rect l="0" t="0" r="r" b="b"/>
              <a:pathLst>
                <a:path w="280" h="113">
                  <a:moveTo>
                    <a:pt x="37" y="108"/>
                  </a:moveTo>
                  <a:lnTo>
                    <a:pt x="43" y="93"/>
                  </a:lnTo>
                  <a:lnTo>
                    <a:pt x="53" y="79"/>
                  </a:lnTo>
                  <a:lnTo>
                    <a:pt x="64" y="67"/>
                  </a:lnTo>
                  <a:lnTo>
                    <a:pt x="76" y="56"/>
                  </a:lnTo>
                  <a:lnTo>
                    <a:pt x="90" y="47"/>
                  </a:lnTo>
                  <a:lnTo>
                    <a:pt x="106" y="40"/>
                  </a:lnTo>
                  <a:lnTo>
                    <a:pt x="123" y="36"/>
                  </a:lnTo>
                  <a:lnTo>
                    <a:pt x="140" y="35"/>
                  </a:lnTo>
                  <a:lnTo>
                    <a:pt x="158" y="36"/>
                  </a:lnTo>
                  <a:lnTo>
                    <a:pt x="174" y="40"/>
                  </a:lnTo>
                  <a:lnTo>
                    <a:pt x="189" y="47"/>
                  </a:lnTo>
                  <a:lnTo>
                    <a:pt x="204" y="56"/>
                  </a:lnTo>
                  <a:lnTo>
                    <a:pt x="216" y="67"/>
                  </a:lnTo>
                  <a:lnTo>
                    <a:pt x="226" y="79"/>
                  </a:lnTo>
                  <a:lnTo>
                    <a:pt x="236" y="93"/>
                  </a:lnTo>
                  <a:lnTo>
                    <a:pt x="243" y="108"/>
                  </a:lnTo>
                  <a:lnTo>
                    <a:pt x="250" y="108"/>
                  </a:lnTo>
                  <a:lnTo>
                    <a:pt x="258" y="108"/>
                  </a:lnTo>
                  <a:lnTo>
                    <a:pt x="265" y="108"/>
                  </a:lnTo>
                  <a:lnTo>
                    <a:pt x="270" y="108"/>
                  </a:lnTo>
                  <a:lnTo>
                    <a:pt x="274" y="108"/>
                  </a:lnTo>
                  <a:lnTo>
                    <a:pt x="278" y="108"/>
                  </a:lnTo>
                  <a:lnTo>
                    <a:pt x="279" y="108"/>
                  </a:lnTo>
                  <a:lnTo>
                    <a:pt x="280" y="108"/>
                  </a:lnTo>
                  <a:lnTo>
                    <a:pt x="278" y="99"/>
                  </a:lnTo>
                  <a:lnTo>
                    <a:pt x="274" y="92"/>
                  </a:lnTo>
                  <a:lnTo>
                    <a:pt x="271" y="83"/>
                  </a:lnTo>
                  <a:lnTo>
                    <a:pt x="267" y="75"/>
                  </a:lnTo>
                  <a:lnTo>
                    <a:pt x="257" y="59"/>
                  </a:lnTo>
                  <a:lnTo>
                    <a:pt x="245" y="45"/>
                  </a:lnTo>
                  <a:lnTo>
                    <a:pt x="231" y="32"/>
                  </a:lnTo>
                  <a:lnTo>
                    <a:pt x="216" y="21"/>
                  </a:lnTo>
                  <a:lnTo>
                    <a:pt x="198" y="12"/>
                  </a:lnTo>
                  <a:lnTo>
                    <a:pt x="180" y="6"/>
                  </a:lnTo>
                  <a:lnTo>
                    <a:pt x="160" y="1"/>
                  </a:lnTo>
                  <a:lnTo>
                    <a:pt x="140" y="0"/>
                  </a:lnTo>
                  <a:lnTo>
                    <a:pt x="121" y="1"/>
                  </a:lnTo>
                  <a:lnTo>
                    <a:pt x="101" y="6"/>
                  </a:lnTo>
                  <a:lnTo>
                    <a:pt x="82" y="12"/>
                  </a:lnTo>
                  <a:lnTo>
                    <a:pt x="66" y="21"/>
                  </a:lnTo>
                  <a:lnTo>
                    <a:pt x="50" y="31"/>
                  </a:lnTo>
                  <a:lnTo>
                    <a:pt x="36" y="44"/>
                  </a:lnTo>
                  <a:lnTo>
                    <a:pt x="24" y="58"/>
                  </a:lnTo>
                  <a:lnTo>
                    <a:pt x="14" y="74"/>
                  </a:lnTo>
                  <a:lnTo>
                    <a:pt x="9" y="83"/>
                  </a:lnTo>
                  <a:lnTo>
                    <a:pt x="5" y="91"/>
                  </a:lnTo>
                  <a:lnTo>
                    <a:pt x="2" y="99"/>
                  </a:lnTo>
                  <a:lnTo>
                    <a:pt x="0" y="108"/>
                  </a:lnTo>
                  <a:lnTo>
                    <a:pt x="1" y="108"/>
                  </a:lnTo>
                  <a:lnTo>
                    <a:pt x="4" y="110"/>
                  </a:lnTo>
                  <a:lnTo>
                    <a:pt x="9" y="111"/>
                  </a:lnTo>
                  <a:lnTo>
                    <a:pt x="15" y="112"/>
                  </a:lnTo>
                  <a:lnTo>
                    <a:pt x="23" y="113"/>
                  </a:lnTo>
                  <a:lnTo>
                    <a:pt x="28" y="113"/>
                  </a:lnTo>
                  <a:lnTo>
                    <a:pt x="33" y="111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849B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892" name="Freeform 52"/>
            <p:cNvSpPr>
              <a:spLocks/>
            </p:cNvSpPr>
            <p:nvPr/>
          </p:nvSpPr>
          <p:spPr bwMode="auto">
            <a:xfrm>
              <a:off x="249" y="1023"/>
              <a:ext cx="93" cy="38"/>
            </a:xfrm>
            <a:custGeom>
              <a:avLst/>
              <a:gdLst/>
              <a:ahLst/>
              <a:cxnLst>
                <a:cxn ang="0">
                  <a:pos x="37" y="108"/>
                </a:cxn>
                <a:cxn ang="0">
                  <a:pos x="43" y="93"/>
                </a:cxn>
                <a:cxn ang="0">
                  <a:pos x="53" y="79"/>
                </a:cxn>
                <a:cxn ang="0">
                  <a:pos x="64" y="67"/>
                </a:cxn>
                <a:cxn ang="0">
                  <a:pos x="76" y="56"/>
                </a:cxn>
                <a:cxn ang="0">
                  <a:pos x="90" y="47"/>
                </a:cxn>
                <a:cxn ang="0">
                  <a:pos x="106" y="40"/>
                </a:cxn>
                <a:cxn ang="0">
                  <a:pos x="123" y="36"/>
                </a:cxn>
                <a:cxn ang="0">
                  <a:pos x="140" y="35"/>
                </a:cxn>
                <a:cxn ang="0">
                  <a:pos x="158" y="36"/>
                </a:cxn>
                <a:cxn ang="0">
                  <a:pos x="174" y="40"/>
                </a:cxn>
                <a:cxn ang="0">
                  <a:pos x="189" y="47"/>
                </a:cxn>
                <a:cxn ang="0">
                  <a:pos x="204" y="56"/>
                </a:cxn>
                <a:cxn ang="0">
                  <a:pos x="216" y="67"/>
                </a:cxn>
                <a:cxn ang="0">
                  <a:pos x="226" y="79"/>
                </a:cxn>
                <a:cxn ang="0">
                  <a:pos x="236" y="93"/>
                </a:cxn>
                <a:cxn ang="0">
                  <a:pos x="243" y="108"/>
                </a:cxn>
                <a:cxn ang="0">
                  <a:pos x="250" y="108"/>
                </a:cxn>
                <a:cxn ang="0">
                  <a:pos x="258" y="108"/>
                </a:cxn>
                <a:cxn ang="0">
                  <a:pos x="265" y="108"/>
                </a:cxn>
                <a:cxn ang="0">
                  <a:pos x="270" y="108"/>
                </a:cxn>
                <a:cxn ang="0">
                  <a:pos x="274" y="108"/>
                </a:cxn>
                <a:cxn ang="0">
                  <a:pos x="278" y="108"/>
                </a:cxn>
                <a:cxn ang="0">
                  <a:pos x="279" y="108"/>
                </a:cxn>
                <a:cxn ang="0">
                  <a:pos x="280" y="108"/>
                </a:cxn>
                <a:cxn ang="0">
                  <a:pos x="278" y="99"/>
                </a:cxn>
                <a:cxn ang="0">
                  <a:pos x="274" y="92"/>
                </a:cxn>
                <a:cxn ang="0">
                  <a:pos x="271" y="83"/>
                </a:cxn>
                <a:cxn ang="0">
                  <a:pos x="267" y="75"/>
                </a:cxn>
                <a:cxn ang="0">
                  <a:pos x="257" y="59"/>
                </a:cxn>
                <a:cxn ang="0">
                  <a:pos x="245" y="45"/>
                </a:cxn>
                <a:cxn ang="0">
                  <a:pos x="231" y="32"/>
                </a:cxn>
                <a:cxn ang="0">
                  <a:pos x="216" y="21"/>
                </a:cxn>
                <a:cxn ang="0">
                  <a:pos x="198" y="12"/>
                </a:cxn>
                <a:cxn ang="0">
                  <a:pos x="180" y="6"/>
                </a:cxn>
                <a:cxn ang="0">
                  <a:pos x="160" y="1"/>
                </a:cxn>
                <a:cxn ang="0">
                  <a:pos x="140" y="0"/>
                </a:cxn>
                <a:cxn ang="0">
                  <a:pos x="121" y="1"/>
                </a:cxn>
                <a:cxn ang="0">
                  <a:pos x="101" y="6"/>
                </a:cxn>
                <a:cxn ang="0">
                  <a:pos x="82" y="12"/>
                </a:cxn>
                <a:cxn ang="0">
                  <a:pos x="66" y="21"/>
                </a:cxn>
                <a:cxn ang="0">
                  <a:pos x="50" y="31"/>
                </a:cxn>
                <a:cxn ang="0">
                  <a:pos x="36" y="44"/>
                </a:cxn>
                <a:cxn ang="0">
                  <a:pos x="24" y="58"/>
                </a:cxn>
                <a:cxn ang="0">
                  <a:pos x="14" y="74"/>
                </a:cxn>
                <a:cxn ang="0">
                  <a:pos x="9" y="83"/>
                </a:cxn>
                <a:cxn ang="0">
                  <a:pos x="5" y="91"/>
                </a:cxn>
                <a:cxn ang="0">
                  <a:pos x="2" y="99"/>
                </a:cxn>
                <a:cxn ang="0">
                  <a:pos x="0" y="108"/>
                </a:cxn>
                <a:cxn ang="0">
                  <a:pos x="1" y="108"/>
                </a:cxn>
                <a:cxn ang="0">
                  <a:pos x="4" y="110"/>
                </a:cxn>
                <a:cxn ang="0">
                  <a:pos x="9" y="111"/>
                </a:cxn>
                <a:cxn ang="0">
                  <a:pos x="16" y="112"/>
                </a:cxn>
                <a:cxn ang="0">
                  <a:pos x="23" y="113"/>
                </a:cxn>
                <a:cxn ang="0">
                  <a:pos x="28" y="113"/>
                </a:cxn>
                <a:cxn ang="0">
                  <a:pos x="33" y="111"/>
                </a:cxn>
                <a:cxn ang="0">
                  <a:pos x="37" y="108"/>
                </a:cxn>
              </a:cxnLst>
              <a:rect l="0" t="0" r="r" b="b"/>
              <a:pathLst>
                <a:path w="280" h="113">
                  <a:moveTo>
                    <a:pt x="37" y="108"/>
                  </a:moveTo>
                  <a:lnTo>
                    <a:pt x="43" y="93"/>
                  </a:lnTo>
                  <a:lnTo>
                    <a:pt x="53" y="79"/>
                  </a:lnTo>
                  <a:lnTo>
                    <a:pt x="64" y="67"/>
                  </a:lnTo>
                  <a:lnTo>
                    <a:pt x="76" y="56"/>
                  </a:lnTo>
                  <a:lnTo>
                    <a:pt x="90" y="47"/>
                  </a:lnTo>
                  <a:lnTo>
                    <a:pt x="106" y="40"/>
                  </a:lnTo>
                  <a:lnTo>
                    <a:pt x="123" y="36"/>
                  </a:lnTo>
                  <a:lnTo>
                    <a:pt x="140" y="35"/>
                  </a:lnTo>
                  <a:lnTo>
                    <a:pt x="158" y="36"/>
                  </a:lnTo>
                  <a:lnTo>
                    <a:pt x="174" y="40"/>
                  </a:lnTo>
                  <a:lnTo>
                    <a:pt x="189" y="47"/>
                  </a:lnTo>
                  <a:lnTo>
                    <a:pt x="204" y="56"/>
                  </a:lnTo>
                  <a:lnTo>
                    <a:pt x="216" y="67"/>
                  </a:lnTo>
                  <a:lnTo>
                    <a:pt x="226" y="79"/>
                  </a:lnTo>
                  <a:lnTo>
                    <a:pt x="236" y="93"/>
                  </a:lnTo>
                  <a:lnTo>
                    <a:pt x="243" y="108"/>
                  </a:lnTo>
                  <a:lnTo>
                    <a:pt x="250" y="108"/>
                  </a:lnTo>
                  <a:lnTo>
                    <a:pt x="258" y="108"/>
                  </a:lnTo>
                  <a:lnTo>
                    <a:pt x="265" y="108"/>
                  </a:lnTo>
                  <a:lnTo>
                    <a:pt x="270" y="108"/>
                  </a:lnTo>
                  <a:lnTo>
                    <a:pt x="274" y="108"/>
                  </a:lnTo>
                  <a:lnTo>
                    <a:pt x="278" y="108"/>
                  </a:lnTo>
                  <a:lnTo>
                    <a:pt x="279" y="108"/>
                  </a:lnTo>
                  <a:lnTo>
                    <a:pt x="280" y="108"/>
                  </a:lnTo>
                  <a:lnTo>
                    <a:pt x="278" y="99"/>
                  </a:lnTo>
                  <a:lnTo>
                    <a:pt x="274" y="92"/>
                  </a:lnTo>
                  <a:lnTo>
                    <a:pt x="271" y="83"/>
                  </a:lnTo>
                  <a:lnTo>
                    <a:pt x="267" y="75"/>
                  </a:lnTo>
                  <a:lnTo>
                    <a:pt x="257" y="59"/>
                  </a:lnTo>
                  <a:lnTo>
                    <a:pt x="245" y="45"/>
                  </a:lnTo>
                  <a:lnTo>
                    <a:pt x="231" y="32"/>
                  </a:lnTo>
                  <a:lnTo>
                    <a:pt x="216" y="21"/>
                  </a:lnTo>
                  <a:lnTo>
                    <a:pt x="198" y="12"/>
                  </a:lnTo>
                  <a:lnTo>
                    <a:pt x="180" y="6"/>
                  </a:lnTo>
                  <a:lnTo>
                    <a:pt x="160" y="1"/>
                  </a:lnTo>
                  <a:lnTo>
                    <a:pt x="140" y="0"/>
                  </a:lnTo>
                  <a:lnTo>
                    <a:pt x="121" y="1"/>
                  </a:lnTo>
                  <a:lnTo>
                    <a:pt x="101" y="6"/>
                  </a:lnTo>
                  <a:lnTo>
                    <a:pt x="82" y="12"/>
                  </a:lnTo>
                  <a:lnTo>
                    <a:pt x="66" y="21"/>
                  </a:lnTo>
                  <a:lnTo>
                    <a:pt x="50" y="31"/>
                  </a:lnTo>
                  <a:lnTo>
                    <a:pt x="36" y="44"/>
                  </a:lnTo>
                  <a:lnTo>
                    <a:pt x="24" y="58"/>
                  </a:lnTo>
                  <a:lnTo>
                    <a:pt x="14" y="74"/>
                  </a:lnTo>
                  <a:lnTo>
                    <a:pt x="9" y="83"/>
                  </a:lnTo>
                  <a:lnTo>
                    <a:pt x="5" y="91"/>
                  </a:lnTo>
                  <a:lnTo>
                    <a:pt x="2" y="99"/>
                  </a:lnTo>
                  <a:lnTo>
                    <a:pt x="0" y="108"/>
                  </a:lnTo>
                  <a:lnTo>
                    <a:pt x="1" y="108"/>
                  </a:lnTo>
                  <a:lnTo>
                    <a:pt x="4" y="110"/>
                  </a:lnTo>
                  <a:lnTo>
                    <a:pt x="9" y="111"/>
                  </a:lnTo>
                  <a:lnTo>
                    <a:pt x="16" y="112"/>
                  </a:lnTo>
                  <a:lnTo>
                    <a:pt x="23" y="113"/>
                  </a:lnTo>
                  <a:lnTo>
                    <a:pt x="28" y="113"/>
                  </a:lnTo>
                  <a:lnTo>
                    <a:pt x="33" y="111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849B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893" name="Freeform 53"/>
            <p:cNvSpPr>
              <a:spLocks/>
            </p:cNvSpPr>
            <p:nvPr/>
          </p:nvSpPr>
          <p:spPr bwMode="auto">
            <a:xfrm>
              <a:off x="249" y="1023"/>
              <a:ext cx="93" cy="38"/>
            </a:xfrm>
            <a:custGeom>
              <a:avLst/>
              <a:gdLst/>
              <a:ahLst/>
              <a:cxnLst>
                <a:cxn ang="0">
                  <a:pos x="38" y="108"/>
                </a:cxn>
                <a:cxn ang="0">
                  <a:pos x="44" y="93"/>
                </a:cxn>
                <a:cxn ang="0">
                  <a:pos x="54" y="79"/>
                </a:cxn>
                <a:cxn ang="0">
                  <a:pos x="65" y="67"/>
                </a:cxn>
                <a:cxn ang="0">
                  <a:pos x="77" y="56"/>
                </a:cxn>
                <a:cxn ang="0">
                  <a:pos x="91" y="47"/>
                </a:cxn>
                <a:cxn ang="0">
                  <a:pos x="107" y="40"/>
                </a:cxn>
                <a:cxn ang="0">
                  <a:pos x="124" y="36"/>
                </a:cxn>
                <a:cxn ang="0">
                  <a:pos x="141" y="35"/>
                </a:cxn>
                <a:cxn ang="0">
                  <a:pos x="159" y="36"/>
                </a:cxn>
                <a:cxn ang="0">
                  <a:pos x="175" y="40"/>
                </a:cxn>
                <a:cxn ang="0">
                  <a:pos x="190" y="47"/>
                </a:cxn>
                <a:cxn ang="0">
                  <a:pos x="205" y="56"/>
                </a:cxn>
                <a:cxn ang="0">
                  <a:pos x="217" y="67"/>
                </a:cxn>
                <a:cxn ang="0">
                  <a:pos x="227" y="79"/>
                </a:cxn>
                <a:cxn ang="0">
                  <a:pos x="237" y="93"/>
                </a:cxn>
                <a:cxn ang="0">
                  <a:pos x="244" y="108"/>
                </a:cxn>
                <a:cxn ang="0">
                  <a:pos x="251" y="108"/>
                </a:cxn>
                <a:cxn ang="0">
                  <a:pos x="259" y="108"/>
                </a:cxn>
                <a:cxn ang="0">
                  <a:pos x="266" y="108"/>
                </a:cxn>
                <a:cxn ang="0">
                  <a:pos x="271" y="108"/>
                </a:cxn>
                <a:cxn ang="0">
                  <a:pos x="275" y="108"/>
                </a:cxn>
                <a:cxn ang="0">
                  <a:pos x="279" y="108"/>
                </a:cxn>
                <a:cxn ang="0">
                  <a:pos x="280" y="108"/>
                </a:cxn>
                <a:cxn ang="0">
                  <a:pos x="281" y="108"/>
                </a:cxn>
                <a:cxn ang="0">
                  <a:pos x="279" y="99"/>
                </a:cxn>
                <a:cxn ang="0">
                  <a:pos x="275" y="92"/>
                </a:cxn>
                <a:cxn ang="0">
                  <a:pos x="272" y="83"/>
                </a:cxn>
                <a:cxn ang="0">
                  <a:pos x="268" y="75"/>
                </a:cxn>
                <a:cxn ang="0">
                  <a:pos x="258" y="59"/>
                </a:cxn>
                <a:cxn ang="0">
                  <a:pos x="246" y="45"/>
                </a:cxn>
                <a:cxn ang="0">
                  <a:pos x="232" y="32"/>
                </a:cxn>
                <a:cxn ang="0">
                  <a:pos x="217" y="21"/>
                </a:cxn>
                <a:cxn ang="0">
                  <a:pos x="199" y="12"/>
                </a:cxn>
                <a:cxn ang="0">
                  <a:pos x="181" y="6"/>
                </a:cxn>
                <a:cxn ang="0">
                  <a:pos x="161" y="1"/>
                </a:cxn>
                <a:cxn ang="0">
                  <a:pos x="141" y="0"/>
                </a:cxn>
                <a:cxn ang="0">
                  <a:pos x="122" y="1"/>
                </a:cxn>
                <a:cxn ang="0">
                  <a:pos x="102" y="6"/>
                </a:cxn>
                <a:cxn ang="0">
                  <a:pos x="83" y="12"/>
                </a:cxn>
                <a:cxn ang="0">
                  <a:pos x="67" y="21"/>
                </a:cxn>
                <a:cxn ang="0">
                  <a:pos x="51" y="31"/>
                </a:cxn>
                <a:cxn ang="0">
                  <a:pos x="37" y="44"/>
                </a:cxn>
                <a:cxn ang="0">
                  <a:pos x="25" y="58"/>
                </a:cxn>
                <a:cxn ang="0">
                  <a:pos x="15" y="74"/>
                </a:cxn>
                <a:cxn ang="0">
                  <a:pos x="10" y="83"/>
                </a:cxn>
                <a:cxn ang="0">
                  <a:pos x="6" y="91"/>
                </a:cxn>
                <a:cxn ang="0">
                  <a:pos x="3" y="99"/>
                </a:cxn>
                <a:cxn ang="0">
                  <a:pos x="0" y="108"/>
                </a:cxn>
                <a:cxn ang="0">
                  <a:pos x="1" y="108"/>
                </a:cxn>
                <a:cxn ang="0">
                  <a:pos x="4" y="110"/>
                </a:cxn>
                <a:cxn ang="0">
                  <a:pos x="9" y="111"/>
                </a:cxn>
                <a:cxn ang="0">
                  <a:pos x="16" y="112"/>
                </a:cxn>
                <a:cxn ang="0">
                  <a:pos x="22" y="113"/>
                </a:cxn>
                <a:cxn ang="0">
                  <a:pos x="29" y="113"/>
                </a:cxn>
                <a:cxn ang="0">
                  <a:pos x="34" y="111"/>
                </a:cxn>
                <a:cxn ang="0">
                  <a:pos x="38" y="108"/>
                </a:cxn>
              </a:cxnLst>
              <a:rect l="0" t="0" r="r" b="b"/>
              <a:pathLst>
                <a:path w="281" h="113">
                  <a:moveTo>
                    <a:pt x="38" y="108"/>
                  </a:moveTo>
                  <a:lnTo>
                    <a:pt x="44" y="93"/>
                  </a:lnTo>
                  <a:lnTo>
                    <a:pt x="54" y="79"/>
                  </a:lnTo>
                  <a:lnTo>
                    <a:pt x="65" y="67"/>
                  </a:lnTo>
                  <a:lnTo>
                    <a:pt x="77" y="56"/>
                  </a:lnTo>
                  <a:lnTo>
                    <a:pt x="91" y="47"/>
                  </a:lnTo>
                  <a:lnTo>
                    <a:pt x="107" y="40"/>
                  </a:lnTo>
                  <a:lnTo>
                    <a:pt x="124" y="36"/>
                  </a:lnTo>
                  <a:lnTo>
                    <a:pt x="141" y="35"/>
                  </a:lnTo>
                  <a:lnTo>
                    <a:pt x="159" y="36"/>
                  </a:lnTo>
                  <a:lnTo>
                    <a:pt x="175" y="40"/>
                  </a:lnTo>
                  <a:lnTo>
                    <a:pt x="190" y="47"/>
                  </a:lnTo>
                  <a:lnTo>
                    <a:pt x="205" y="56"/>
                  </a:lnTo>
                  <a:lnTo>
                    <a:pt x="217" y="67"/>
                  </a:lnTo>
                  <a:lnTo>
                    <a:pt x="227" y="79"/>
                  </a:lnTo>
                  <a:lnTo>
                    <a:pt x="237" y="93"/>
                  </a:lnTo>
                  <a:lnTo>
                    <a:pt x="244" y="108"/>
                  </a:lnTo>
                  <a:lnTo>
                    <a:pt x="251" y="108"/>
                  </a:lnTo>
                  <a:lnTo>
                    <a:pt x="259" y="108"/>
                  </a:lnTo>
                  <a:lnTo>
                    <a:pt x="266" y="108"/>
                  </a:lnTo>
                  <a:lnTo>
                    <a:pt x="271" y="108"/>
                  </a:lnTo>
                  <a:lnTo>
                    <a:pt x="275" y="108"/>
                  </a:lnTo>
                  <a:lnTo>
                    <a:pt x="279" y="108"/>
                  </a:lnTo>
                  <a:lnTo>
                    <a:pt x="280" y="108"/>
                  </a:lnTo>
                  <a:lnTo>
                    <a:pt x="281" y="108"/>
                  </a:lnTo>
                  <a:lnTo>
                    <a:pt x="279" y="99"/>
                  </a:lnTo>
                  <a:lnTo>
                    <a:pt x="275" y="92"/>
                  </a:lnTo>
                  <a:lnTo>
                    <a:pt x="272" y="83"/>
                  </a:lnTo>
                  <a:lnTo>
                    <a:pt x="268" y="75"/>
                  </a:lnTo>
                  <a:lnTo>
                    <a:pt x="258" y="59"/>
                  </a:lnTo>
                  <a:lnTo>
                    <a:pt x="246" y="45"/>
                  </a:lnTo>
                  <a:lnTo>
                    <a:pt x="232" y="32"/>
                  </a:lnTo>
                  <a:lnTo>
                    <a:pt x="217" y="21"/>
                  </a:lnTo>
                  <a:lnTo>
                    <a:pt x="199" y="12"/>
                  </a:lnTo>
                  <a:lnTo>
                    <a:pt x="181" y="6"/>
                  </a:lnTo>
                  <a:lnTo>
                    <a:pt x="161" y="1"/>
                  </a:lnTo>
                  <a:lnTo>
                    <a:pt x="141" y="0"/>
                  </a:lnTo>
                  <a:lnTo>
                    <a:pt x="122" y="1"/>
                  </a:lnTo>
                  <a:lnTo>
                    <a:pt x="102" y="6"/>
                  </a:lnTo>
                  <a:lnTo>
                    <a:pt x="83" y="12"/>
                  </a:lnTo>
                  <a:lnTo>
                    <a:pt x="67" y="21"/>
                  </a:lnTo>
                  <a:lnTo>
                    <a:pt x="51" y="31"/>
                  </a:lnTo>
                  <a:lnTo>
                    <a:pt x="37" y="44"/>
                  </a:lnTo>
                  <a:lnTo>
                    <a:pt x="25" y="58"/>
                  </a:lnTo>
                  <a:lnTo>
                    <a:pt x="15" y="74"/>
                  </a:lnTo>
                  <a:lnTo>
                    <a:pt x="10" y="83"/>
                  </a:lnTo>
                  <a:lnTo>
                    <a:pt x="6" y="91"/>
                  </a:lnTo>
                  <a:lnTo>
                    <a:pt x="3" y="99"/>
                  </a:lnTo>
                  <a:lnTo>
                    <a:pt x="0" y="108"/>
                  </a:lnTo>
                  <a:lnTo>
                    <a:pt x="1" y="108"/>
                  </a:lnTo>
                  <a:lnTo>
                    <a:pt x="4" y="110"/>
                  </a:lnTo>
                  <a:lnTo>
                    <a:pt x="9" y="111"/>
                  </a:lnTo>
                  <a:lnTo>
                    <a:pt x="16" y="112"/>
                  </a:lnTo>
                  <a:lnTo>
                    <a:pt x="22" y="113"/>
                  </a:lnTo>
                  <a:lnTo>
                    <a:pt x="29" y="113"/>
                  </a:lnTo>
                  <a:lnTo>
                    <a:pt x="34" y="111"/>
                  </a:lnTo>
                  <a:lnTo>
                    <a:pt x="38" y="108"/>
                  </a:lnTo>
                  <a:close/>
                </a:path>
              </a:pathLst>
            </a:custGeom>
            <a:solidFill>
              <a:srgbClr val="849B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894" name="Freeform 54"/>
            <p:cNvSpPr>
              <a:spLocks/>
            </p:cNvSpPr>
            <p:nvPr/>
          </p:nvSpPr>
          <p:spPr bwMode="auto">
            <a:xfrm>
              <a:off x="249" y="1023"/>
              <a:ext cx="93" cy="39"/>
            </a:xfrm>
            <a:custGeom>
              <a:avLst/>
              <a:gdLst/>
              <a:ahLst/>
              <a:cxnLst>
                <a:cxn ang="0">
                  <a:pos x="38" y="108"/>
                </a:cxn>
                <a:cxn ang="0">
                  <a:pos x="44" y="93"/>
                </a:cxn>
                <a:cxn ang="0">
                  <a:pos x="54" y="79"/>
                </a:cxn>
                <a:cxn ang="0">
                  <a:pos x="65" y="67"/>
                </a:cxn>
                <a:cxn ang="0">
                  <a:pos x="77" y="56"/>
                </a:cxn>
                <a:cxn ang="0">
                  <a:pos x="91" y="47"/>
                </a:cxn>
                <a:cxn ang="0">
                  <a:pos x="107" y="40"/>
                </a:cxn>
                <a:cxn ang="0">
                  <a:pos x="124" y="36"/>
                </a:cxn>
                <a:cxn ang="0">
                  <a:pos x="141" y="35"/>
                </a:cxn>
                <a:cxn ang="0">
                  <a:pos x="159" y="36"/>
                </a:cxn>
                <a:cxn ang="0">
                  <a:pos x="175" y="40"/>
                </a:cxn>
                <a:cxn ang="0">
                  <a:pos x="190" y="47"/>
                </a:cxn>
                <a:cxn ang="0">
                  <a:pos x="205" y="56"/>
                </a:cxn>
                <a:cxn ang="0">
                  <a:pos x="217" y="67"/>
                </a:cxn>
                <a:cxn ang="0">
                  <a:pos x="227" y="79"/>
                </a:cxn>
                <a:cxn ang="0">
                  <a:pos x="237" y="93"/>
                </a:cxn>
                <a:cxn ang="0">
                  <a:pos x="244" y="108"/>
                </a:cxn>
                <a:cxn ang="0">
                  <a:pos x="247" y="110"/>
                </a:cxn>
                <a:cxn ang="0">
                  <a:pos x="251" y="112"/>
                </a:cxn>
                <a:cxn ang="0">
                  <a:pos x="258" y="113"/>
                </a:cxn>
                <a:cxn ang="0">
                  <a:pos x="266" y="113"/>
                </a:cxn>
                <a:cxn ang="0">
                  <a:pos x="272" y="112"/>
                </a:cxn>
                <a:cxn ang="0">
                  <a:pos x="278" y="112"/>
                </a:cxn>
                <a:cxn ang="0">
                  <a:pos x="281" y="110"/>
                </a:cxn>
                <a:cxn ang="0">
                  <a:pos x="281" y="108"/>
                </a:cxn>
                <a:cxn ang="0">
                  <a:pos x="279" y="99"/>
                </a:cxn>
                <a:cxn ang="0">
                  <a:pos x="275" y="92"/>
                </a:cxn>
                <a:cxn ang="0">
                  <a:pos x="272" y="83"/>
                </a:cxn>
                <a:cxn ang="0">
                  <a:pos x="268" y="75"/>
                </a:cxn>
                <a:cxn ang="0">
                  <a:pos x="258" y="59"/>
                </a:cxn>
                <a:cxn ang="0">
                  <a:pos x="246" y="45"/>
                </a:cxn>
                <a:cxn ang="0">
                  <a:pos x="232" y="32"/>
                </a:cxn>
                <a:cxn ang="0">
                  <a:pos x="217" y="21"/>
                </a:cxn>
                <a:cxn ang="0">
                  <a:pos x="199" y="12"/>
                </a:cxn>
                <a:cxn ang="0">
                  <a:pos x="181" y="6"/>
                </a:cxn>
                <a:cxn ang="0">
                  <a:pos x="161" y="1"/>
                </a:cxn>
                <a:cxn ang="0">
                  <a:pos x="141" y="0"/>
                </a:cxn>
                <a:cxn ang="0">
                  <a:pos x="122" y="1"/>
                </a:cxn>
                <a:cxn ang="0">
                  <a:pos x="102" y="6"/>
                </a:cxn>
                <a:cxn ang="0">
                  <a:pos x="83" y="12"/>
                </a:cxn>
                <a:cxn ang="0">
                  <a:pos x="67" y="21"/>
                </a:cxn>
                <a:cxn ang="0">
                  <a:pos x="51" y="31"/>
                </a:cxn>
                <a:cxn ang="0">
                  <a:pos x="37" y="44"/>
                </a:cxn>
                <a:cxn ang="0">
                  <a:pos x="25" y="58"/>
                </a:cxn>
                <a:cxn ang="0">
                  <a:pos x="15" y="74"/>
                </a:cxn>
                <a:cxn ang="0">
                  <a:pos x="10" y="83"/>
                </a:cxn>
                <a:cxn ang="0">
                  <a:pos x="6" y="91"/>
                </a:cxn>
                <a:cxn ang="0">
                  <a:pos x="3" y="99"/>
                </a:cxn>
                <a:cxn ang="0">
                  <a:pos x="0" y="108"/>
                </a:cxn>
                <a:cxn ang="0">
                  <a:pos x="0" y="110"/>
                </a:cxn>
                <a:cxn ang="0">
                  <a:pos x="4" y="112"/>
                </a:cxn>
                <a:cxn ang="0">
                  <a:pos x="8" y="114"/>
                </a:cxn>
                <a:cxn ang="0">
                  <a:pos x="16" y="116"/>
                </a:cxn>
                <a:cxn ang="0">
                  <a:pos x="22" y="116"/>
                </a:cxn>
                <a:cxn ang="0">
                  <a:pos x="29" y="114"/>
                </a:cxn>
                <a:cxn ang="0">
                  <a:pos x="34" y="112"/>
                </a:cxn>
                <a:cxn ang="0">
                  <a:pos x="38" y="108"/>
                </a:cxn>
              </a:cxnLst>
              <a:rect l="0" t="0" r="r" b="b"/>
              <a:pathLst>
                <a:path w="281" h="116">
                  <a:moveTo>
                    <a:pt x="38" y="108"/>
                  </a:moveTo>
                  <a:lnTo>
                    <a:pt x="44" y="93"/>
                  </a:lnTo>
                  <a:lnTo>
                    <a:pt x="54" y="79"/>
                  </a:lnTo>
                  <a:lnTo>
                    <a:pt x="65" y="67"/>
                  </a:lnTo>
                  <a:lnTo>
                    <a:pt x="77" y="56"/>
                  </a:lnTo>
                  <a:lnTo>
                    <a:pt x="91" y="47"/>
                  </a:lnTo>
                  <a:lnTo>
                    <a:pt x="107" y="40"/>
                  </a:lnTo>
                  <a:lnTo>
                    <a:pt x="124" y="36"/>
                  </a:lnTo>
                  <a:lnTo>
                    <a:pt x="141" y="35"/>
                  </a:lnTo>
                  <a:lnTo>
                    <a:pt x="159" y="36"/>
                  </a:lnTo>
                  <a:lnTo>
                    <a:pt x="175" y="40"/>
                  </a:lnTo>
                  <a:lnTo>
                    <a:pt x="190" y="47"/>
                  </a:lnTo>
                  <a:lnTo>
                    <a:pt x="205" y="56"/>
                  </a:lnTo>
                  <a:lnTo>
                    <a:pt x="217" y="67"/>
                  </a:lnTo>
                  <a:lnTo>
                    <a:pt x="227" y="79"/>
                  </a:lnTo>
                  <a:lnTo>
                    <a:pt x="237" y="93"/>
                  </a:lnTo>
                  <a:lnTo>
                    <a:pt x="244" y="108"/>
                  </a:lnTo>
                  <a:lnTo>
                    <a:pt x="247" y="110"/>
                  </a:lnTo>
                  <a:lnTo>
                    <a:pt x="251" y="112"/>
                  </a:lnTo>
                  <a:lnTo>
                    <a:pt x="258" y="113"/>
                  </a:lnTo>
                  <a:lnTo>
                    <a:pt x="266" y="113"/>
                  </a:lnTo>
                  <a:lnTo>
                    <a:pt x="272" y="112"/>
                  </a:lnTo>
                  <a:lnTo>
                    <a:pt x="278" y="112"/>
                  </a:lnTo>
                  <a:lnTo>
                    <a:pt x="281" y="110"/>
                  </a:lnTo>
                  <a:lnTo>
                    <a:pt x="281" y="108"/>
                  </a:lnTo>
                  <a:lnTo>
                    <a:pt x="279" y="99"/>
                  </a:lnTo>
                  <a:lnTo>
                    <a:pt x="275" y="92"/>
                  </a:lnTo>
                  <a:lnTo>
                    <a:pt x="272" y="83"/>
                  </a:lnTo>
                  <a:lnTo>
                    <a:pt x="268" y="75"/>
                  </a:lnTo>
                  <a:lnTo>
                    <a:pt x="258" y="59"/>
                  </a:lnTo>
                  <a:lnTo>
                    <a:pt x="246" y="45"/>
                  </a:lnTo>
                  <a:lnTo>
                    <a:pt x="232" y="32"/>
                  </a:lnTo>
                  <a:lnTo>
                    <a:pt x="217" y="21"/>
                  </a:lnTo>
                  <a:lnTo>
                    <a:pt x="199" y="12"/>
                  </a:lnTo>
                  <a:lnTo>
                    <a:pt x="181" y="6"/>
                  </a:lnTo>
                  <a:lnTo>
                    <a:pt x="161" y="1"/>
                  </a:lnTo>
                  <a:lnTo>
                    <a:pt x="141" y="0"/>
                  </a:lnTo>
                  <a:lnTo>
                    <a:pt x="122" y="1"/>
                  </a:lnTo>
                  <a:lnTo>
                    <a:pt x="102" y="6"/>
                  </a:lnTo>
                  <a:lnTo>
                    <a:pt x="83" y="12"/>
                  </a:lnTo>
                  <a:lnTo>
                    <a:pt x="67" y="21"/>
                  </a:lnTo>
                  <a:lnTo>
                    <a:pt x="51" y="31"/>
                  </a:lnTo>
                  <a:lnTo>
                    <a:pt x="37" y="44"/>
                  </a:lnTo>
                  <a:lnTo>
                    <a:pt x="25" y="58"/>
                  </a:lnTo>
                  <a:lnTo>
                    <a:pt x="15" y="74"/>
                  </a:lnTo>
                  <a:lnTo>
                    <a:pt x="10" y="83"/>
                  </a:lnTo>
                  <a:lnTo>
                    <a:pt x="6" y="91"/>
                  </a:lnTo>
                  <a:lnTo>
                    <a:pt x="3" y="99"/>
                  </a:lnTo>
                  <a:lnTo>
                    <a:pt x="0" y="108"/>
                  </a:lnTo>
                  <a:lnTo>
                    <a:pt x="0" y="110"/>
                  </a:lnTo>
                  <a:lnTo>
                    <a:pt x="4" y="112"/>
                  </a:lnTo>
                  <a:lnTo>
                    <a:pt x="8" y="114"/>
                  </a:lnTo>
                  <a:lnTo>
                    <a:pt x="16" y="116"/>
                  </a:lnTo>
                  <a:lnTo>
                    <a:pt x="22" y="116"/>
                  </a:lnTo>
                  <a:lnTo>
                    <a:pt x="29" y="114"/>
                  </a:lnTo>
                  <a:lnTo>
                    <a:pt x="34" y="112"/>
                  </a:lnTo>
                  <a:lnTo>
                    <a:pt x="38" y="108"/>
                  </a:lnTo>
                  <a:close/>
                </a:path>
              </a:pathLst>
            </a:custGeom>
            <a:solidFill>
              <a:srgbClr val="849B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895" name="Freeform 55"/>
            <p:cNvSpPr>
              <a:spLocks/>
            </p:cNvSpPr>
            <p:nvPr/>
          </p:nvSpPr>
          <p:spPr bwMode="auto">
            <a:xfrm>
              <a:off x="254" y="1140"/>
              <a:ext cx="84" cy="84"/>
            </a:xfrm>
            <a:custGeom>
              <a:avLst/>
              <a:gdLst/>
              <a:ahLst/>
              <a:cxnLst>
                <a:cxn ang="0">
                  <a:pos x="0" y="125"/>
                </a:cxn>
                <a:cxn ang="0">
                  <a:pos x="2" y="100"/>
                </a:cxn>
                <a:cxn ang="0">
                  <a:pos x="10" y="76"/>
                </a:cxn>
                <a:cxn ang="0">
                  <a:pos x="22" y="55"/>
                </a:cxn>
                <a:cxn ang="0">
                  <a:pos x="37" y="37"/>
                </a:cxn>
                <a:cxn ang="0">
                  <a:pos x="55" y="22"/>
                </a:cxn>
                <a:cxn ang="0">
                  <a:pos x="77" y="10"/>
                </a:cxn>
                <a:cxn ang="0">
                  <a:pos x="101" y="2"/>
                </a:cxn>
                <a:cxn ang="0">
                  <a:pos x="126" y="0"/>
                </a:cxn>
                <a:cxn ang="0">
                  <a:pos x="151" y="2"/>
                </a:cxn>
                <a:cxn ang="0">
                  <a:pos x="175" y="10"/>
                </a:cxn>
                <a:cxn ang="0">
                  <a:pos x="196" y="22"/>
                </a:cxn>
                <a:cxn ang="0">
                  <a:pos x="215" y="37"/>
                </a:cxn>
                <a:cxn ang="0">
                  <a:pos x="230" y="55"/>
                </a:cxn>
                <a:cxn ang="0">
                  <a:pos x="242" y="76"/>
                </a:cxn>
                <a:cxn ang="0">
                  <a:pos x="249" y="100"/>
                </a:cxn>
                <a:cxn ang="0">
                  <a:pos x="252" y="125"/>
                </a:cxn>
                <a:cxn ang="0">
                  <a:pos x="249" y="150"/>
                </a:cxn>
                <a:cxn ang="0">
                  <a:pos x="242" y="174"/>
                </a:cxn>
                <a:cxn ang="0">
                  <a:pos x="230" y="196"/>
                </a:cxn>
                <a:cxn ang="0">
                  <a:pos x="215" y="214"/>
                </a:cxn>
                <a:cxn ang="0">
                  <a:pos x="196" y="230"/>
                </a:cxn>
                <a:cxn ang="0">
                  <a:pos x="175" y="242"/>
                </a:cxn>
                <a:cxn ang="0">
                  <a:pos x="151" y="249"/>
                </a:cxn>
                <a:cxn ang="0">
                  <a:pos x="126" y="251"/>
                </a:cxn>
                <a:cxn ang="0">
                  <a:pos x="101" y="249"/>
                </a:cxn>
                <a:cxn ang="0">
                  <a:pos x="77" y="242"/>
                </a:cxn>
                <a:cxn ang="0">
                  <a:pos x="55" y="230"/>
                </a:cxn>
                <a:cxn ang="0">
                  <a:pos x="37" y="214"/>
                </a:cxn>
                <a:cxn ang="0">
                  <a:pos x="22" y="196"/>
                </a:cxn>
                <a:cxn ang="0">
                  <a:pos x="10" y="174"/>
                </a:cxn>
                <a:cxn ang="0">
                  <a:pos x="2" y="150"/>
                </a:cxn>
                <a:cxn ang="0">
                  <a:pos x="0" y="125"/>
                </a:cxn>
              </a:cxnLst>
              <a:rect l="0" t="0" r="r" b="b"/>
              <a:pathLst>
                <a:path w="252" h="251">
                  <a:moveTo>
                    <a:pt x="0" y="125"/>
                  </a:moveTo>
                  <a:lnTo>
                    <a:pt x="2" y="100"/>
                  </a:lnTo>
                  <a:lnTo>
                    <a:pt x="10" y="76"/>
                  </a:lnTo>
                  <a:lnTo>
                    <a:pt x="22" y="55"/>
                  </a:lnTo>
                  <a:lnTo>
                    <a:pt x="37" y="37"/>
                  </a:lnTo>
                  <a:lnTo>
                    <a:pt x="55" y="22"/>
                  </a:lnTo>
                  <a:lnTo>
                    <a:pt x="77" y="10"/>
                  </a:lnTo>
                  <a:lnTo>
                    <a:pt x="101" y="2"/>
                  </a:lnTo>
                  <a:lnTo>
                    <a:pt x="126" y="0"/>
                  </a:lnTo>
                  <a:lnTo>
                    <a:pt x="151" y="2"/>
                  </a:lnTo>
                  <a:lnTo>
                    <a:pt x="175" y="10"/>
                  </a:lnTo>
                  <a:lnTo>
                    <a:pt x="196" y="22"/>
                  </a:lnTo>
                  <a:lnTo>
                    <a:pt x="215" y="37"/>
                  </a:lnTo>
                  <a:lnTo>
                    <a:pt x="230" y="55"/>
                  </a:lnTo>
                  <a:lnTo>
                    <a:pt x="242" y="76"/>
                  </a:lnTo>
                  <a:lnTo>
                    <a:pt x="249" y="100"/>
                  </a:lnTo>
                  <a:lnTo>
                    <a:pt x="252" y="125"/>
                  </a:lnTo>
                  <a:lnTo>
                    <a:pt x="249" y="150"/>
                  </a:lnTo>
                  <a:lnTo>
                    <a:pt x="242" y="174"/>
                  </a:lnTo>
                  <a:lnTo>
                    <a:pt x="230" y="196"/>
                  </a:lnTo>
                  <a:lnTo>
                    <a:pt x="215" y="214"/>
                  </a:lnTo>
                  <a:lnTo>
                    <a:pt x="196" y="230"/>
                  </a:lnTo>
                  <a:lnTo>
                    <a:pt x="175" y="242"/>
                  </a:lnTo>
                  <a:lnTo>
                    <a:pt x="151" y="249"/>
                  </a:lnTo>
                  <a:lnTo>
                    <a:pt x="126" y="251"/>
                  </a:lnTo>
                  <a:lnTo>
                    <a:pt x="101" y="249"/>
                  </a:lnTo>
                  <a:lnTo>
                    <a:pt x="77" y="242"/>
                  </a:lnTo>
                  <a:lnTo>
                    <a:pt x="55" y="230"/>
                  </a:lnTo>
                  <a:lnTo>
                    <a:pt x="37" y="214"/>
                  </a:lnTo>
                  <a:lnTo>
                    <a:pt x="22" y="196"/>
                  </a:lnTo>
                  <a:lnTo>
                    <a:pt x="10" y="174"/>
                  </a:lnTo>
                  <a:lnTo>
                    <a:pt x="2" y="150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896" name="Freeform 56"/>
            <p:cNvSpPr>
              <a:spLocks/>
            </p:cNvSpPr>
            <p:nvPr/>
          </p:nvSpPr>
          <p:spPr bwMode="auto">
            <a:xfrm>
              <a:off x="249" y="1134"/>
              <a:ext cx="93" cy="37"/>
            </a:xfrm>
            <a:custGeom>
              <a:avLst/>
              <a:gdLst/>
              <a:ahLst/>
              <a:cxnLst>
                <a:cxn ang="0">
                  <a:pos x="37" y="108"/>
                </a:cxn>
                <a:cxn ang="0">
                  <a:pos x="43" y="93"/>
                </a:cxn>
                <a:cxn ang="0">
                  <a:pos x="53" y="79"/>
                </a:cxn>
                <a:cxn ang="0">
                  <a:pos x="64" y="67"/>
                </a:cxn>
                <a:cxn ang="0">
                  <a:pos x="76" y="56"/>
                </a:cxn>
                <a:cxn ang="0">
                  <a:pos x="90" y="48"/>
                </a:cxn>
                <a:cxn ang="0">
                  <a:pos x="106" y="42"/>
                </a:cxn>
                <a:cxn ang="0">
                  <a:pos x="123" y="37"/>
                </a:cxn>
                <a:cxn ang="0">
                  <a:pos x="140" y="36"/>
                </a:cxn>
                <a:cxn ang="0">
                  <a:pos x="158" y="37"/>
                </a:cxn>
                <a:cxn ang="0">
                  <a:pos x="174" y="42"/>
                </a:cxn>
                <a:cxn ang="0">
                  <a:pos x="189" y="48"/>
                </a:cxn>
                <a:cxn ang="0">
                  <a:pos x="204" y="56"/>
                </a:cxn>
                <a:cxn ang="0">
                  <a:pos x="216" y="67"/>
                </a:cxn>
                <a:cxn ang="0">
                  <a:pos x="226" y="79"/>
                </a:cxn>
                <a:cxn ang="0">
                  <a:pos x="236" y="93"/>
                </a:cxn>
                <a:cxn ang="0">
                  <a:pos x="243" y="108"/>
                </a:cxn>
                <a:cxn ang="0">
                  <a:pos x="250" y="108"/>
                </a:cxn>
                <a:cxn ang="0">
                  <a:pos x="258" y="108"/>
                </a:cxn>
                <a:cxn ang="0">
                  <a:pos x="265" y="108"/>
                </a:cxn>
                <a:cxn ang="0">
                  <a:pos x="270" y="108"/>
                </a:cxn>
                <a:cxn ang="0">
                  <a:pos x="274" y="108"/>
                </a:cxn>
                <a:cxn ang="0">
                  <a:pos x="278" y="108"/>
                </a:cxn>
                <a:cxn ang="0">
                  <a:pos x="279" y="108"/>
                </a:cxn>
                <a:cxn ang="0">
                  <a:pos x="280" y="108"/>
                </a:cxn>
                <a:cxn ang="0">
                  <a:pos x="278" y="99"/>
                </a:cxn>
                <a:cxn ang="0">
                  <a:pos x="274" y="92"/>
                </a:cxn>
                <a:cxn ang="0">
                  <a:pos x="271" y="83"/>
                </a:cxn>
                <a:cxn ang="0">
                  <a:pos x="267" y="75"/>
                </a:cxn>
                <a:cxn ang="0">
                  <a:pos x="257" y="59"/>
                </a:cxn>
                <a:cxn ang="0">
                  <a:pos x="245" y="45"/>
                </a:cxn>
                <a:cxn ang="0">
                  <a:pos x="231" y="32"/>
                </a:cxn>
                <a:cxn ang="0">
                  <a:pos x="216" y="21"/>
                </a:cxn>
                <a:cxn ang="0">
                  <a:pos x="198" y="12"/>
                </a:cxn>
                <a:cxn ang="0">
                  <a:pos x="180" y="6"/>
                </a:cxn>
                <a:cxn ang="0">
                  <a:pos x="160" y="1"/>
                </a:cxn>
                <a:cxn ang="0">
                  <a:pos x="140" y="0"/>
                </a:cxn>
                <a:cxn ang="0">
                  <a:pos x="121" y="1"/>
                </a:cxn>
                <a:cxn ang="0">
                  <a:pos x="101" y="6"/>
                </a:cxn>
                <a:cxn ang="0">
                  <a:pos x="82" y="12"/>
                </a:cxn>
                <a:cxn ang="0">
                  <a:pos x="66" y="21"/>
                </a:cxn>
                <a:cxn ang="0">
                  <a:pos x="50" y="31"/>
                </a:cxn>
                <a:cxn ang="0">
                  <a:pos x="36" y="44"/>
                </a:cxn>
                <a:cxn ang="0">
                  <a:pos x="24" y="58"/>
                </a:cxn>
                <a:cxn ang="0">
                  <a:pos x="14" y="74"/>
                </a:cxn>
                <a:cxn ang="0">
                  <a:pos x="9" y="83"/>
                </a:cxn>
                <a:cxn ang="0">
                  <a:pos x="5" y="91"/>
                </a:cxn>
                <a:cxn ang="0">
                  <a:pos x="2" y="99"/>
                </a:cxn>
                <a:cxn ang="0">
                  <a:pos x="0" y="108"/>
                </a:cxn>
                <a:cxn ang="0">
                  <a:pos x="1" y="108"/>
                </a:cxn>
                <a:cxn ang="0">
                  <a:pos x="4" y="110"/>
                </a:cxn>
                <a:cxn ang="0">
                  <a:pos x="9" y="111"/>
                </a:cxn>
                <a:cxn ang="0">
                  <a:pos x="15" y="112"/>
                </a:cxn>
                <a:cxn ang="0">
                  <a:pos x="23" y="113"/>
                </a:cxn>
                <a:cxn ang="0">
                  <a:pos x="28" y="113"/>
                </a:cxn>
                <a:cxn ang="0">
                  <a:pos x="33" y="111"/>
                </a:cxn>
                <a:cxn ang="0">
                  <a:pos x="37" y="108"/>
                </a:cxn>
              </a:cxnLst>
              <a:rect l="0" t="0" r="r" b="b"/>
              <a:pathLst>
                <a:path w="280" h="113">
                  <a:moveTo>
                    <a:pt x="37" y="108"/>
                  </a:moveTo>
                  <a:lnTo>
                    <a:pt x="43" y="93"/>
                  </a:lnTo>
                  <a:lnTo>
                    <a:pt x="53" y="79"/>
                  </a:lnTo>
                  <a:lnTo>
                    <a:pt x="64" y="67"/>
                  </a:lnTo>
                  <a:lnTo>
                    <a:pt x="76" y="56"/>
                  </a:lnTo>
                  <a:lnTo>
                    <a:pt x="90" y="48"/>
                  </a:lnTo>
                  <a:lnTo>
                    <a:pt x="106" y="42"/>
                  </a:lnTo>
                  <a:lnTo>
                    <a:pt x="123" y="37"/>
                  </a:lnTo>
                  <a:lnTo>
                    <a:pt x="140" y="36"/>
                  </a:lnTo>
                  <a:lnTo>
                    <a:pt x="158" y="37"/>
                  </a:lnTo>
                  <a:lnTo>
                    <a:pt x="174" y="42"/>
                  </a:lnTo>
                  <a:lnTo>
                    <a:pt x="189" y="48"/>
                  </a:lnTo>
                  <a:lnTo>
                    <a:pt x="204" y="56"/>
                  </a:lnTo>
                  <a:lnTo>
                    <a:pt x="216" y="67"/>
                  </a:lnTo>
                  <a:lnTo>
                    <a:pt x="226" y="79"/>
                  </a:lnTo>
                  <a:lnTo>
                    <a:pt x="236" y="93"/>
                  </a:lnTo>
                  <a:lnTo>
                    <a:pt x="243" y="108"/>
                  </a:lnTo>
                  <a:lnTo>
                    <a:pt x="250" y="108"/>
                  </a:lnTo>
                  <a:lnTo>
                    <a:pt x="258" y="108"/>
                  </a:lnTo>
                  <a:lnTo>
                    <a:pt x="265" y="108"/>
                  </a:lnTo>
                  <a:lnTo>
                    <a:pt x="270" y="108"/>
                  </a:lnTo>
                  <a:lnTo>
                    <a:pt x="274" y="108"/>
                  </a:lnTo>
                  <a:lnTo>
                    <a:pt x="278" y="108"/>
                  </a:lnTo>
                  <a:lnTo>
                    <a:pt x="279" y="108"/>
                  </a:lnTo>
                  <a:lnTo>
                    <a:pt x="280" y="108"/>
                  </a:lnTo>
                  <a:lnTo>
                    <a:pt x="278" y="99"/>
                  </a:lnTo>
                  <a:lnTo>
                    <a:pt x="274" y="92"/>
                  </a:lnTo>
                  <a:lnTo>
                    <a:pt x="271" y="83"/>
                  </a:lnTo>
                  <a:lnTo>
                    <a:pt x="267" y="75"/>
                  </a:lnTo>
                  <a:lnTo>
                    <a:pt x="257" y="59"/>
                  </a:lnTo>
                  <a:lnTo>
                    <a:pt x="245" y="45"/>
                  </a:lnTo>
                  <a:lnTo>
                    <a:pt x="231" y="32"/>
                  </a:lnTo>
                  <a:lnTo>
                    <a:pt x="216" y="21"/>
                  </a:lnTo>
                  <a:lnTo>
                    <a:pt x="198" y="12"/>
                  </a:lnTo>
                  <a:lnTo>
                    <a:pt x="180" y="6"/>
                  </a:lnTo>
                  <a:lnTo>
                    <a:pt x="160" y="1"/>
                  </a:lnTo>
                  <a:lnTo>
                    <a:pt x="140" y="0"/>
                  </a:lnTo>
                  <a:lnTo>
                    <a:pt x="121" y="1"/>
                  </a:lnTo>
                  <a:lnTo>
                    <a:pt x="101" y="6"/>
                  </a:lnTo>
                  <a:lnTo>
                    <a:pt x="82" y="12"/>
                  </a:lnTo>
                  <a:lnTo>
                    <a:pt x="66" y="21"/>
                  </a:lnTo>
                  <a:lnTo>
                    <a:pt x="50" y="31"/>
                  </a:lnTo>
                  <a:lnTo>
                    <a:pt x="36" y="44"/>
                  </a:lnTo>
                  <a:lnTo>
                    <a:pt x="24" y="58"/>
                  </a:lnTo>
                  <a:lnTo>
                    <a:pt x="14" y="74"/>
                  </a:lnTo>
                  <a:lnTo>
                    <a:pt x="9" y="83"/>
                  </a:lnTo>
                  <a:lnTo>
                    <a:pt x="5" y="91"/>
                  </a:lnTo>
                  <a:lnTo>
                    <a:pt x="2" y="99"/>
                  </a:lnTo>
                  <a:lnTo>
                    <a:pt x="0" y="108"/>
                  </a:lnTo>
                  <a:lnTo>
                    <a:pt x="1" y="108"/>
                  </a:lnTo>
                  <a:lnTo>
                    <a:pt x="4" y="110"/>
                  </a:lnTo>
                  <a:lnTo>
                    <a:pt x="9" y="111"/>
                  </a:lnTo>
                  <a:lnTo>
                    <a:pt x="15" y="112"/>
                  </a:lnTo>
                  <a:lnTo>
                    <a:pt x="23" y="113"/>
                  </a:lnTo>
                  <a:lnTo>
                    <a:pt x="28" y="113"/>
                  </a:lnTo>
                  <a:lnTo>
                    <a:pt x="33" y="111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849B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897" name="Freeform 57"/>
            <p:cNvSpPr>
              <a:spLocks/>
            </p:cNvSpPr>
            <p:nvPr/>
          </p:nvSpPr>
          <p:spPr bwMode="auto">
            <a:xfrm>
              <a:off x="249" y="1134"/>
              <a:ext cx="93" cy="37"/>
            </a:xfrm>
            <a:custGeom>
              <a:avLst/>
              <a:gdLst/>
              <a:ahLst/>
              <a:cxnLst>
                <a:cxn ang="0">
                  <a:pos x="37" y="108"/>
                </a:cxn>
                <a:cxn ang="0">
                  <a:pos x="43" y="93"/>
                </a:cxn>
                <a:cxn ang="0">
                  <a:pos x="53" y="79"/>
                </a:cxn>
                <a:cxn ang="0">
                  <a:pos x="64" y="67"/>
                </a:cxn>
                <a:cxn ang="0">
                  <a:pos x="76" y="56"/>
                </a:cxn>
                <a:cxn ang="0">
                  <a:pos x="90" y="48"/>
                </a:cxn>
                <a:cxn ang="0">
                  <a:pos x="106" y="42"/>
                </a:cxn>
                <a:cxn ang="0">
                  <a:pos x="123" y="37"/>
                </a:cxn>
                <a:cxn ang="0">
                  <a:pos x="140" y="36"/>
                </a:cxn>
                <a:cxn ang="0">
                  <a:pos x="158" y="37"/>
                </a:cxn>
                <a:cxn ang="0">
                  <a:pos x="174" y="42"/>
                </a:cxn>
                <a:cxn ang="0">
                  <a:pos x="189" y="48"/>
                </a:cxn>
                <a:cxn ang="0">
                  <a:pos x="204" y="56"/>
                </a:cxn>
                <a:cxn ang="0">
                  <a:pos x="216" y="67"/>
                </a:cxn>
                <a:cxn ang="0">
                  <a:pos x="226" y="79"/>
                </a:cxn>
                <a:cxn ang="0">
                  <a:pos x="236" y="93"/>
                </a:cxn>
                <a:cxn ang="0">
                  <a:pos x="243" y="108"/>
                </a:cxn>
                <a:cxn ang="0">
                  <a:pos x="250" y="108"/>
                </a:cxn>
                <a:cxn ang="0">
                  <a:pos x="258" y="108"/>
                </a:cxn>
                <a:cxn ang="0">
                  <a:pos x="265" y="108"/>
                </a:cxn>
                <a:cxn ang="0">
                  <a:pos x="270" y="108"/>
                </a:cxn>
                <a:cxn ang="0">
                  <a:pos x="274" y="108"/>
                </a:cxn>
                <a:cxn ang="0">
                  <a:pos x="278" y="108"/>
                </a:cxn>
                <a:cxn ang="0">
                  <a:pos x="279" y="108"/>
                </a:cxn>
                <a:cxn ang="0">
                  <a:pos x="280" y="108"/>
                </a:cxn>
                <a:cxn ang="0">
                  <a:pos x="278" y="99"/>
                </a:cxn>
                <a:cxn ang="0">
                  <a:pos x="274" y="92"/>
                </a:cxn>
                <a:cxn ang="0">
                  <a:pos x="271" y="83"/>
                </a:cxn>
                <a:cxn ang="0">
                  <a:pos x="267" y="75"/>
                </a:cxn>
                <a:cxn ang="0">
                  <a:pos x="257" y="59"/>
                </a:cxn>
                <a:cxn ang="0">
                  <a:pos x="245" y="45"/>
                </a:cxn>
                <a:cxn ang="0">
                  <a:pos x="231" y="32"/>
                </a:cxn>
                <a:cxn ang="0">
                  <a:pos x="216" y="21"/>
                </a:cxn>
                <a:cxn ang="0">
                  <a:pos x="198" y="12"/>
                </a:cxn>
                <a:cxn ang="0">
                  <a:pos x="180" y="6"/>
                </a:cxn>
                <a:cxn ang="0">
                  <a:pos x="160" y="1"/>
                </a:cxn>
                <a:cxn ang="0">
                  <a:pos x="140" y="0"/>
                </a:cxn>
                <a:cxn ang="0">
                  <a:pos x="121" y="1"/>
                </a:cxn>
                <a:cxn ang="0">
                  <a:pos x="101" y="6"/>
                </a:cxn>
                <a:cxn ang="0">
                  <a:pos x="82" y="12"/>
                </a:cxn>
                <a:cxn ang="0">
                  <a:pos x="66" y="21"/>
                </a:cxn>
                <a:cxn ang="0">
                  <a:pos x="50" y="31"/>
                </a:cxn>
                <a:cxn ang="0">
                  <a:pos x="36" y="44"/>
                </a:cxn>
                <a:cxn ang="0">
                  <a:pos x="24" y="58"/>
                </a:cxn>
                <a:cxn ang="0">
                  <a:pos x="14" y="74"/>
                </a:cxn>
                <a:cxn ang="0">
                  <a:pos x="9" y="83"/>
                </a:cxn>
                <a:cxn ang="0">
                  <a:pos x="5" y="91"/>
                </a:cxn>
                <a:cxn ang="0">
                  <a:pos x="2" y="99"/>
                </a:cxn>
                <a:cxn ang="0">
                  <a:pos x="0" y="108"/>
                </a:cxn>
                <a:cxn ang="0">
                  <a:pos x="1" y="108"/>
                </a:cxn>
                <a:cxn ang="0">
                  <a:pos x="4" y="110"/>
                </a:cxn>
                <a:cxn ang="0">
                  <a:pos x="9" y="111"/>
                </a:cxn>
                <a:cxn ang="0">
                  <a:pos x="16" y="112"/>
                </a:cxn>
                <a:cxn ang="0">
                  <a:pos x="23" y="113"/>
                </a:cxn>
                <a:cxn ang="0">
                  <a:pos x="28" y="113"/>
                </a:cxn>
                <a:cxn ang="0">
                  <a:pos x="33" y="111"/>
                </a:cxn>
                <a:cxn ang="0">
                  <a:pos x="37" y="108"/>
                </a:cxn>
              </a:cxnLst>
              <a:rect l="0" t="0" r="r" b="b"/>
              <a:pathLst>
                <a:path w="280" h="113">
                  <a:moveTo>
                    <a:pt x="37" y="108"/>
                  </a:moveTo>
                  <a:lnTo>
                    <a:pt x="43" y="93"/>
                  </a:lnTo>
                  <a:lnTo>
                    <a:pt x="53" y="79"/>
                  </a:lnTo>
                  <a:lnTo>
                    <a:pt x="64" y="67"/>
                  </a:lnTo>
                  <a:lnTo>
                    <a:pt x="76" y="56"/>
                  </a:lnTo>
                  <a:lnTo>
                    <a:pt x="90" y="48"/>
                  </a:lnTo>
                  <a:lnTo>
                    <a:pt x="106" y="42"/>
                  </a:lnTo>
                  <a:lnTo>
                    <a:pt x="123" y="37"/>
                  </a:lnTo>
                  <a:lnTo>
                    <a:pt x="140" y="36"/>
                  </a:lnTo>
                  <a:lnTo>
                    <a:pt x="158" y="37"/>
                  </a:lnTo>
                  <a:lnTo>
                    <a:pt x="174" y="42"/>
                  </a:lnTo>
                  <a:lnTo>
                    <a:pt x="189" y="48"/>
                  </a:lnTo>
                  <a:lnTo>
                    <a:pt x="204" y="56"/>
                  </a:lnTo>
                  <a:lnTo>
                    <a:pt x="216" y="67"/>
                  </a:lnTo>
                  <a:lnTo>
                    <a:pt x="226" y="79"/>
                  </a:lnTo>
                  <a:lnTo>
                    <a:pt x="236" y="93"/>
                  </a:lnTo>
                  <a:lnTo>
                    <a:pt x="243" y="108"/>
                  </a:lnTo>
                  <a:lnTo>
                    <a:pt x="250" y="108"/>
                  </a:lnTo>
                  <a:lnTo>
                    <a:pt x="258" y="108"/>
                  </a:lnTo>
                  <a:lnTo>
                    <a:pt x="265" y="108"/>
                  </a:lnTo>
                  <a:lnTo>
                    <a:pt x="270" y="108"/>
                  </a:lnTo>
                  <a:lnTo>
                    <a:pt x="274" y="108"/>
                  </a:lnTo>
                  <a:lnTo>
                    <a:pt x="278" y="108"/>
                  </a:lnTo>
                  <a:lnTo>
                    <a:pt x="279" y="108"/>
                  </a:lnTo>
                  <a:lnTo>
                    <a:pt x="280" y="108"/>
                  </a:lnTo>
                  <a:lnTo>
                    <a:pt x="278" y="99"/>
                  </a:lnTo>
                  <a:lnTo>
                    <a:pt x="274" y="92"/>
                  </a:lnTo>
                  <a:lnTo>
                    <a:pt x="271" y="83"/>
                  </a:lnTo>
                  <a:lnTo>
                    <a:pt x="267" y="75"/>
                  </a:lnTo>
                  <a:lnTo>
                    <a:pt x="257" y="59"/>
                  </a:lnTo>
                  <a:lnTo>
                    <a:pt x="245" y="45"/>
                  </a:lnTo>
                  <a:lnTo>
                    <a:pt x="231" y="32"/>
                  </a:lnTo>
                  <a:lnTo>
                    <a:pt x="216" y="21"/>
                  </a:lnTo>
                  <a:lnTo>
                    <a:pt x="198" y="12"/>
                  </a:lnTo>
                  <a:lnTo>
                    <a:pt x="180" y="6"/>
                  </a:lnTo>
                  <a:lnTo>
                    <a:pt x="160" y="1"/>
                  </a:lnTo>
                  <a:lnTo>
                    <a:pt x="140" y="0"/>
                  </a:lnTo>
                  <a:lnTo>
                    <a:pt x="121" y="1"/>
                  </a:lnTo>
                  <a:lnTo>
                    <a:pt x="101" y="6"/>
                  </a:lnTo>
                  <a:lnTo>
                    <a:pt x="82" y="12"/>
                  </a:lnTo>
                  <a:lnTo>
                    <a:pt x="66" y="21"/>
                  </a:lnTo>
                  <a:lnTo>
                    <a:pt x="50" y="31"/>
                  </a:lnTo>
                  <a:lnTo>
                    <a:pt x="36" y="44"/>
                  </a:lnTo>
                  <a:lnTo>
                    <a:pt x="24" y="58"/>
                  </a:lnTo>
                  <a:lnTo>
                    <a:pt x="14" y="74"/>
                  </a:lnTo>
                  <a:lnTo>
                    <a:pt x="9" y="83"/>
                  </a:lnTo>
                  <a:lnTo>
                    <a:pt x="5" y="91"/>
                  </a:lnTo>
                  <a:lnTo>
                    <a:pt x="2" y="99"/>
                  </a:lnTo>
                  <a:lnTo>
                    <a:pt x="0" y="108"/>
                  </a:lnTo>
                  <a:lnTo>
                    <a:pt x="1" y="108"/>
                  </a:lnTo>
                  <a:lnTo>
                    <a:pt x="4" y="110"/>
                  </a:lnTo>
                  <a:lnTo>
                    <a:pt x="9" y="111"/>
                  </a:lnTo>
                  <a:lnTo>
                    <a:pt x="16" y="112"/>
                  </a:lnTo>
                  <a:lnTo>
                    <a:pt x="23" y="113"/>
                  </a:lnTo>
                  <a:lnTo>
                    <a:pt x="28" y="113"/>
                  </a:lnTo>
                  <a:lnTo>
                    <a:pt x="33" y="111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849B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898" name="Freeform 58"/>
            <p:cNvSpPr>
              <a:spLocks/>
            </p:cNvSpPr>
            <p:nvPr/>
          </p:nvSpPr>
          <p:spPr bwMode="auto">
            <a:xfrm>
              <a:off x="249" y="1134"/>
              <a:ext cx="93" cy="37"/>
            </a:xfrm>
            <a:custGeom>
              <a:avLst/>
              <a:gdLst/>
              <a:ahLst/>
              <a:cxnLst>
                <a:cxn ang="0">
                  <a:pos x="38" y="108"/>
                </a:cxn>
                <a:cxn ang="0">
                  <a:pos x="44" y="93"/>
                </a:cxn>
                <a:cxn ang="0">
                  <a:pos x="54" y="79"/>
                </a:cxn>
                <a:cxn ang="0">
                  <a:pos x="65" y="67"/>
                </a:cxn>
                <a:cxn ang="0">
                  <a:pos x="77" y="56"/>
                </a:cxn>
                <a:cxn ang="0">
                  <a:pos x="91" y="48"/>
                </a:cxn>
                <a:cxn ang="0">
                  <a:pos x="107" y="42"/>
                </a:cxn>
                <a:cxn ang="0">
                  <a:pos x="124" y="37"/>
                </a:cxn>
                <a:cxn ang="0">
                  <a:pos x="141" y="36"/>
                </a:cxn>
                <a:cxn ang="0">
                  <a:pos x="159" y="37"/>
                </a:cxn>
                <a:cxn ang="0">
                  <a:pos x="175" y="42"/>
                </a:cxn>
                <a:cxn ang="0">
                  <a:pos x="190" y="48"/>
                </a:cxn>
                <a:cxn ang="0">
                  <a:pos x="205" y="56"/>
                </a:cxn>
                <a:cxn ang="0">
                  <a:pos x="217" y="67"/>
                </a:cxn>
                <a:cxn ang="0">
                  <a:pos x="227" y="79"/>
                </a:cxn>
                <a:cxn ang="0">
                  <a:pos x="237" y="93"/>
                </a:cxn>
                <a:cxn ang="0">
                  <a:pos x="244" y="108"/>
                </a:cxn>
                <a:cxn ang="0">
                  <a:pos x="251" y="108"/>
                </a:cxn>
                <a:cxn ang="0">
                  <a:pos x="259" y="108"/>
                </a:cxn>
                <a:cxn ang="0">
                  <a:pos x="266" y="108"/>
                </a:cxn>
                <a:cxn ang="0">
                  <a:pos x="271" y="108"/>
                </a:cxn>
                <a:cxn ang="0">
                  <a:pos x="275" y="108"/>
                </a:cxn>
                <a:cxn ang="0">
                  <a:pos x="279" y="108"/>
                </a:cxn>
                <a:cxn ang="0">
                  <a:pos x="280" y="108"/>
                </a:cxn>
                <a:cxn ang="0">
                  <a:pos x="281" y="108"/>
                </a:cxn>
                <a:cxn ang="0">
                  <a:pos x="279" y="99"/>
                </a:cxn>
                <a:cxn ang="0">
                  <a:pos x="275" y="92"/>
                </a:cxn>
                <a:cxn ang="0">
                  <a:pos x="272" y="83"/>
                </a:cxn>
                <a:cxn ang="0">
                  <a:pos x="268" y="75"/>
                </a:cxn>
                <a:cxn ang="0">
                  <a:pos x="258" y="59"/>
                </a:cxn>
                <a:cxn ang="0">
                  <a:pos x="246" y="45"/>
                </a:cxn>
                <a:cxn ang="0">
                  <a:pos x="232" y="32"/>
                </a:cxn>
                <a:cxn ang="0">
                  <a:pos x="217" y="21"/>
                </a:cxn>
                <a:cxn ang="0">
                  <a:pos x="199" y="12"/>
                </a:cxn>
                <a:cxn ang="0">
                  <a:pos x="181" y="6"/>
                </a:cxn>
                <a:cxn ang="0">
                  <a:pos x="161" y="1"/>
                </a:cxn>
                <a:cxn ang="0">
                  <a:pos x="141" y="0"/>
                </a:cxn>
                <a:cxn ang="0">
                  <a:pos x="122" y="1"/>
                </a:cxn>
                <a:cxn ang="0">
                  <a:pos x="102" y="6"/>
                </a:cxn>
                <a:cxn ang="0">
                  <a:pos x="83" y="12"/>
                </a:cxn>
                <a:cxn ang="0">
                  <a:pos x="67" y="21"/>
                </a:cxn>
                <a:cxn ang="0">
                  <a:pos x="51" y="31"/>
                </a:cxn>
                <a:cxn ang="0">
                  <a:pos x="37" y="44"/>
                </a:cxn>
                <a:cxn ang="0">
                  <a:pos x="25" y="58"/>
                </a:cxn>
                <a:cxn ang="0">
                  <a:pos x="15" y="74"/>
                </a:cxn>
                <a:cxn ang="0">
                  <a:pos x="10" y="83"/>
                </a:cxn>
                <a:cxn ang="0">
                  <a:pos x="6" y="91"/>
                </a:cxn>
                <a:cxn ang="0">
                  <a:pos x="3" y="99"/>
                </a:cxn>
                <a:cxn ang="0">
                  <a:pos x="0" y="108"/>
                </a:cxn>
                <a:cxn ang="0">
                  <a:pos x="1" y="108"/>
                </a:cxn>
                <a:cxn ang="0">
                  <a:pos x="4" y="110"/>
                </a:cxn>
                <a:cxn ang="0">
                  <a:pos x="9" y="111"/>
                </a:cxn>
                <a:cxn ang="0">
                  <a:pos x="16" y="112"/>
                </a:cxn>
                <a:cxn ang="0">
                  <a:pos x="22" y="113"/>
                </a:cxn>
                <a:cxn ang="0">
                  <a:pos x="29" y="113"/>
                </a:cxn>
                <a:cxn ang="0">
                  <a:pos x="34" y="111"/>
                </a:cxn>
                <a:cxn ang="0">
                  <a:pos x="38" y="108"/>
                </a:cxn>
              </a:cxnLst>
              <a:rect l="0" t="0" r="r" b="b"/>
              <a:pathLst>
                <a:path w="281" h="113">
                  <a:moveTo>
                    <a:pt x="38" y="108"/>
                  </a:moveTo>
                  <a:lnTo>
                    <a:pt x="44" y="93"/>
                  </a:lnTo>
                  <a:lnTo>
                    <a:pt x="54" y="79"/>
                  </a:lnTo>
                  <a:lnTo>
                    <a:pt x="65" y="67"/>
                  </a:lnTo>
                  <a:lnTo>
                    <a:pt x="77" y="56"/>
                  </a:lnTo>
                  <a:lnTo>
                    <a:pt x="91" y="48"/>
                  </a:lnTo>
                  <a:lnTo>
                    <a:pt x="107" y="42"/>
                  </a:lnTo>
                  <a:lnTo>
                    <a:pt x="124" y="37"/>
                  </a:lnTo>
                  <a:lnTo>
                    <a:pt x="141" y="36"/>
                  </a:lnTo>
                  <a:lnTo>
                    <a:pt x="159" y="37"/>
                  </a:lnTo>
                  <a:lnTo>
                    <a:pt x="175" y="42"/>
                  </a:lnTo>
                  <a:lnTo>
                    <a:pt x="190" y="48"/>
                  </a:lnTo>
                  <a:lnTo>
                    <a:pt x="205" y="56"/>
                  </a:lnTo>
                  <a:lnTo>
                    <a:pt x="217" y="67"/>
                  </a:lnTo>
                  <a:lnTo>
                    <a:pt x="227" y="79"/>
                  </a:lnTo>
                  <a:lnTo>
                    <a:pt x="237" y="93"/>
                  </a:lnTo>
                  <a:lnTo>
                    <a:pt x="244" y="108"/>
                  </a:lnTo>
                  <a:lnTo>
                    <a:pt x="251" y="108"/>
                  </a:lnTo>
                  <a:lnTo>
                    <a:pt x="259" y="108"/>
                  </a:lnTo>
                  <a:lnTo>
                    <a:pt x="266" y="108"/>
                  </a:lnTo>
                  <a:lnTo>
                    <a:pt x="271" y="108"/>
                  </a:lnTo>
                  <a:lnTo>
                    <a:pt x="275" y="108"/>
                  </a:lnTo>
                  <a:lnTo>
                    <a:pt x="279" y="108"/>
                  </a:lnTo>
                  <a:lnTo>
                    <a:pt x="280" y="108"/>
                  </a:lnTo>
                  <a:lnTo>
                    <a:pt x="281" y="108"/>
                  </a:lnTo>
                  <a:lnTo>
                    <a:pt x="279" y="99"/>
                  </a:lnTo>
                  <a:lnTo>
                    <a:pt x="275" y="92"/>
                  </a:lnTo>
                  <a:lnTo>
                    <a:pt x="272" y="83"/>
                  </a:lnTo>
                  <a:lnTo>
                    <a:pt x="268" y="75"/>
                  </a:lnTo>
                  <a:lnTo>
                    <a:pt x="258" y="59"/>
                  </a:lnTo>
                  <a:lnTo>
                    <a:pt x="246" y="45"/>
                  </a:lnTo>
                  <a:lnTo>
                    <a:pt x="232" y="32"/>
                  </a:lnTo>
                  <a:lnTo>
                    <a:pt x="217" y="21"/>
                  </a:lnTo>
                  <a:lnTo>
                    <a:pt x="199" y="12"/>
                  </a:lnTo>
                  <a:lnTo>
                    <a:pt x="181" y="6"/>
                  </a:lnTo>
                  <a:lnTo>
                    <a:pt x="161" y="1"/>
                  </a:lnTo>
                  <a:lnTo>
                    <a:pt x="141" y="0"/>
                  </a:lnTo>
                  <a:lnTo>
                    <a:pt x="122" y="1"/>
                  </a:lnTo>
                  <a:lnTo>
                    <a:pt x="102" y="6"/>
                  </a:lnTo>
                  <a:lnTo>
                    <a:pt x="83" y="12"/>
                  </a:lnTo>
                  <a:lnTo>
                    <a:pt x="67" y="21"/>
                  </a:lnTo>
                  <a:lnTo>
                    <a:pt x="51" y="31"/>
                  </a:lnTo>
                  <a:lnTo>
                    <a:pt x="37" y="44"/>
                  </a:lnTo>
                  <a:lnTo>
                    <a:pt x="25" y="58"/>
                  </a:lnTo>
                  <a:lnTo>
                    <a:pt x="15" y="74"/>
                  </a:lnTo>
                  <a:lnTo>
                    <a:pt x="10" y="83"/>
                  </a:lnTo>
                  <a:lnTo>
                    <a:pt x="6" y="91"/>
                  </a:lnTo>
                  <a:lnTo>
                    <a:pt x="3" y="99"/>
                  </a:lnTo>
                  <a:lnTo>
                    <a:pt x="0" y="108"/>
                  </a:lnTo>
                  <a:lnTo>
                    <a:pt x="1" y="108"/>
                  </a:lnTo>
                  <a:lnTo>
                    <a:pt x="4" y="110"/>
                  </a:lnTo>
                  <a:lnTo>
                    <a:pt x="9" y="111"/>
                  </a:lnTo>
                  <a:lnTo>
                    <a:pt x="16" y="112"/>
                  </a:lnTo>
                  <a:lnTo>
                    <a:pt x="22" y="113"/>
                  </a:lnTo>
                  <a:lnTo>
                    <a:pt x="29" y="113"/>
                  </a:lnTo>
                  <a:lnTo>
                    <a:pt x="34" y="111"/>
                  </a:lnTo>
                  <a:lnTo>
                    <a:pt x="38" y="108"/>
                  </a:lnTo>
                  <a:close/>
                </a:path>
              </a:pathLst>
            </a:custGeom>
            <a:solidFill>
              <a:srgbClr val="849B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899" name="Freeform 59"/>
            <p:cNvSpPr>
              <a:spLocks/>
            </p:cNvSpPr>
            <p:nvPr/>
          </p:nvSpPr>
          <p:spPr bwMode="auto">
            <a:xfrm>
              <a:off x="249" y="1134"/>
              <a:ext cx="93" cy="38"/>
            </a:xfrm>
            <a:custGeom>
              <a:avLst/>
              <a:gdLst/>
              <a:ahLst/>
              <a:cxnLst>
                <a:cxn ang="0">
                  <a:pos x="38" y="108"/>
                </a:cxn>
                <a:cxn ang="0">
                  <a:pos x="44" y="93"/>
                </a:cxn>
                <a:cxn ang="0">
                  <a:pos x="54" y="79"/>
                </a:cxn>
                <a:cxn ang="0">
                  <a:pos x="65" y="67"/>
                </a:cxn>
                <a:cxn ang="0">
                  <a:pos x="77" y="56"/>
                </a:cxn>
                <a:cxn ang="0">
                  <a:pos x="91" y="48"/>
                </a:cxn>
                <a:cxn ang="0">
                  <a:pos x="107" y="42"/>
                </a:cxn>
                <a:cxn ang="0">
                  <a:pos x="124" y="37"/>
                </a:cxn>
                <a:cxn ang="0">
                  <a:pos x="141" y="36"/>
                </a:cxn>
                <a:cxn ang="0">
                  <a:pos x="159" y="37"/>
                </a:cxn>
                <a:cxn ang="0">
                  <a:pos x="175" y="42"/>
                </a:cxn>
                <a:cxn ang="0">
                  <a:pos x="190" y="48"/>
                </a:cxn>
                <a:cxn ang="0">
                  <a:pos x="205" y="56"/>
                </a:cxn>
                <a:cxn ang="0">
                  <a:pos x="217" y="67"/>
                </a:cxn>
                <a:cxn ang="0">
                  <a:pos x="227" y="79"/>
                </a:cxn>
                <a:cxn ang="0">
                  <a:pos x="237" y="93"/>
                </a:cxn>
                <a:cxn ang="0">
                  <a:pos x="244" y="108"/>
                </a:cxn>
                <a:cxn ang="0">
                  <a:pos x="247" y="110"/>
                </a:cxn>
                <a:cxn ang="0">
                  <a:pos x="251" y="112"/>
                </a:cxn>
                <a:cxn ang="0">
                  <a:pos x="258" y="113"/>
                </a:cxn>
                <a:cxn ang="0">
                  <a:pos x="266" y="113"/>
                </a:cxn>
                <a:cxn ang="0">
                  <a:pos x="272" y="112"/>
                </a:cxn>
                <a:cxn ang="0">
                  <a:pos x="278" y="112"/>
                </a:cxn>
                <a:cxn ang="0">
                  <a:pos x="281" y="110"/>
                </a:cxn>
                <a:cxn ang="0">
                  <a:pos x="281" y="108"/>
                </a:cxn>
                <a:cxn ang="0">
                  <a:pos x="279" y="99"/>
                </a:cxn>
                <a:cxn ang="0">
                  <a:pos x="275" y="92"/>
                </a:cxn>
                <a:cxn ang="0">
                  <a:pos x="272" y="83"/>
                </a:cxn>
                <a:cxn ang="0">
                  <a:pos x="268" y="75"/>
                </a:cxn>
                <a:cxn ang="0">
                  <a:pos x="258" y="59"/>
                </a:cxn>
                <a:cxn ang="0">
                  <a:pos x="246" y="45"/>
                </a:cxn>
                <a:cxn ang="0">
                  <a:pos x="232" y="32"/>
                </a:cxn>
                <a:cxn ang="0">
                  <a:pos x="217" y="21"/>
                </a:cxn>
                <a:cxn ang="0">
                  <a:pos x="199" y="12"/>
                </a:cxn>
                <a:cxn ang="0">
                  <a:pos x="181" y="6"/>
                </a:cxn>
                <a:cxn ang="0">
                  <a:pos x="161" y="1"/>
                </a:cxn>
                <a:cxn ang="0">
                  <a:pos x="141" y="0"/>
                </a:cxn>
                <a:cxn ang="0">
                  <a:pos x="122" y="1"/>
                </a:cxn>
                <a:cxn ang="0">
                  <a:pos x="102" y="6"/>
                </a:cxn>
                <a:cxn ang="0">
                  <a:pos x="83" y="12"/>
                </a:cxn>
                <a:cxn ang="0">
                  <a:pos x="67" y="21"/>
                </a:cxn>
                <a:cxn ang="0">
                  <a:pos x="51" y="31"/>
                </a:cxn>
                <a:cxn ang="0">
                  <a:pos x="37" y="44"/>
                </a:cxn>
                <a:cxn ang="0">
                  <a:pos x="25" y="58"/>
                </a:cxn>
                <a:cxn ang="0">
                  <a:pos x="15" y="74"/>
                </a:cxn>
                <a:cxn ang="0">
                  <a:pos x="10" y="83"/>
                </a:cxn>
                <a:cxn ang="0">
                  <a:pos x="6" y="91"/>
                </a:cxn>
                <a:cxn ang="0">
                  <a:pos x="3" y="99"/>
                </a:cxn>
                <a:cxn ang="0">
                  <a:pos x="0" y="108"/>
                </a:cxn>
                <a:cxn ang="0">
                  <a:pos x="0" y="110"/>
                </a:cxn>
                <a:cxn ang="0">
                  <a:pos x="4" y="112"/>
                </a:cxn>
                <a:cxn ang="0">
                  <a:pos x="8" y="115"/>
                </a:cxn>
                <a:cxn ang="0">
                  <a:pos x="16" y="116"/>
                </a:cxn>
                <a:cxn ang="0">
                  <a:pos x="22" y="116"/>
                </a:cxn>
                <a:cxn ang="0">
                  <a:pos x="29" y="115"/>
                </a:cxn>
                <a:cxn ang="0">
                  <a:pos x="34" y="112"/>
                </a:cxn>
                <a:cxn ang="0">
                  <a:pos x="38" y="108"/>
                </a:cxn>
              </a:cxnLst>
              <a:rect l="0" t="0" r="r" b="b"/>
              <a:pathLst>
                <a:path w="281" h="116">
                  <a:moveTo>
                    <a:pt x="38" y="108"/>
                  </a:moveTo>
                  <a:lnTo>
                    <a:pt x="44" y="93"/>
                  </a:lnTo>
                  <a:lnTo>
                    <a:pt x="54" y="79"/>
                  </a:lnTo>
                  <a:lnTo>
                    <a:pt x="65" y="67"/>
                  </a:lnTo>
                  <a:lnTo>
                    <a:pt x="77" y="56"/>
                  </a:lnTo>
                  <a:lnTo>
                    <a:pt x="91" y="48"/>
                  </a:lnTo>
                  <a:lnTo>
                    <a:pt x="107" y="42"/>
                  </a:lnTo>
                  <a:lnTo>
                    <a:pt x="124" y="37"/>
                  </a:lnTo>
                  <a:lnTo>
                    <a:pt x="141" y="36"/>
                  </a:lnTo>
                  <a:lnTo>
                    <a:pt x="159" y="37"/>
                  </a:lnTo>
                  <a:lnTo>
                    <a:pt x="175" y="42"/>
                  </a:lnTo>
                  <a:lnTo>
                    <a:pt x="190" y="48"/>
                  </a:lnTo>
                  <a:lnTo>
                    <a:pt x="205" y="56"/>
                  </a:lnTo>
                  <a:lnTo>
                    <a:pt x="217" y="67"/>
                  </a:lnTo>
                  <a:lnTo>
                    <a:pt x="227" y="79"/>
                  </a:lnTo>
                  <a:lnTo>
                    <a:pt x="237" y="93"/>
                  </a:lnTo>
                  <a:lnTo>
                    <a:pt x="244" y="108"/>
                  </a:lnTo>
                  <a:lnTo>
                    <a:pt x="247" y="110"/>
                  </a:lnTo>
                  <a:lnTo>
                    <a:pt x="251" y="112"/>
                  </a:lnTo>
                  <a:lnTo>
                    <a:pt x="258" y="113"/>
                  </a:lnTo>
                  <a:lnTo>
                    <a:pt x="266" y="113"/>
                  </a:lnTo>
                  <a:lnTo>
                    <a:pt x="272" y="112"/>
                  </a:lnTo>
                  <a:lnTo>
                    <a:pt x="278" y="112"/>
                  </a:lnTo>
                  <a:lnTo>
                    <a:pt x="281" y="110"/>
                  </a:lnTo>
                  <a:lnTo>
                    <a:pt x="281" y="108"/>
                  </a:lnTo>
                  <a:lnTo>
                    <a:pt x="279" y="99"/>
                  </a:lnTo>
                  <a:lnTo>
                    <a:pt x="275" y="92"/>
                  </a:lnTo>
                  <a:lnTo>
                    <a:pt x="272" y="83"/>
                  </a:lnTo>
                  <a:lnTo>
                    <a:pt x="268" y="75"/>
                  </a:lnTo>
                  <a:lnTo>
                    <a:pt x="258" y="59"/>
                  </a:lnTo>
                  <a:lnTo>
                    <a:pt x="246" y="45"/>
                  </a:lnTo>
                  <a:lnTo>
                    <a:pt x="232" y="32"/>
                  </a:lnTo>
                  <a:lnTo>
                    <a:pt x="217" y="21"/>
                  </a:lnTo>
                  <a:lnTo>
                    <a:pt x="199" y="12"/>
                  </a:lnTo>
                  <a:lnTo>
                    <a:pt x="181" y="6"/>
                  </a:lnTo>
                  <a:lnTo>
                    <a:pt x="161" y="1"/>
                  </a:lnTo>
                  <a:lnTo>
                    <a:pt x="141" y="0"/>
                  </a:lnTo>
                  <a:lnTo>
                    <a:pt x="122" y="1"/>
                  </a:lnTo>
                  <a:lnTo>
                    <a:pt x="102" y="6"/>
                  </a:lnTo>
                  <a:lnTo>
                    <a:pt x="83" y="12"/>
                  </a:lnTo>
                  <a:lnTo>
                    <a:pt x="67" y="21"/>
                  </a:lnTo>
                  <a:lnTo>
                    <a:pt x="51" y="31"/>
                  </a:lnTo>
                  <a:lnTo>
                    <a:pt x="37" y="44"/>
                  </a:lnTo>
                  <a:lnTo>
                    <a:pt x="25" y="58"/>
                  </a:lnTo>
                  <a:lnTo>
                    <a:pt x="15" y="74"/>
                  </a:lnTo>
                  <a:lnTo>
                    <a:pt x="10" y="83"/>
                  </a:lnTo>
                  <a:lnTo>
                    <a:pt x="6" y="91"/>
                  </a:lnTo>
                  <a:lnTo>
                    <a:pt x="3" y="99"/>
                  </a:lnTo>
                  <a:lnTo>
                    <a:pt x="0" y="108"/>
                  </a:lnTo>
                  <a:lnTo>
                    <a:pt x="0" y="110"/>
                  </a:lnTo>
                  <a:lnTo>
                    <a:pt x="4" y="112"/>
                  </a:lnTo>
                  <a:lnTo>
                    <a:pt x="8" y="115"/>
                  </a:lnTo>
                  <a:lnTo>
                    <a:pt x="16" y="116"/>
                  </a:lnTo>
                  <a:lnTo>
                    <a:pt x="22" y="116"/>
                  </a:lnTo>
                  <a:lnTo>
                    <a:pt x="29" y="115"/>
                  </a:lnTo>
                  <a:lnTo>
                    <a:pt x="34" y="112"/>
                  </a:lnTo>
                  <a:lnTo>
                    <a:pt x="38" y="108"/>
                  </a:lnTo>
                  <a:close/>
                </a:path>
              </a:pathLst>
            </a:custGeom>
            <a:solidFill>
              <a:srgbClr val="849B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900" name="Freeform 60"/>
            <p:cNvSpPr>
              <a:spLocks/>
            </p:cNvSpPr>
            <p:nvPr/>
          </p:nvSpPr>
          <p:spPr bwMode="auto">
            <a:xfrm>
              <a:off x="254" y="1255"/>
              <a:ext cx="84" cy="84"/>
            </a:xfrm>
            <a:custGeom>
              <a:avLst/>
              <a:gdLst/>
              <a:ahLst/>
              <a:cxnLst>
                <a:cxn ang="0">
                  <a:pos x="0" y="125"/>
                </a:cxn>
                <a:cxn ang="0">
                  <a:pos x="2" y="100"/>
                </a:cxn>
                <a:cxn ang="0">
                  <a:pos x="10" y="76"/>
                </a:cxn>
                <a:cxn ang="0">
                  <a:pos x="22" y="54"/>
                </a:cxn>
                <a:cxn ang="0">
                  <a:pos x="37" y="36"/>
                </a:cxn>
                <a:cxn ang="0">
                  <a:pos x="55" y="22"/>
                </a:cxn>
                <a:cxn ang="0">
                  <a:pos x="77" y="10"/>
                </a:cxn>
                <a:cxn ang="0">
                  <a:pos x="101" y="2"/>
                </a:cxn>
                <a:cxn ang="0">
                  <a:pos x="126" y="0"/>
                </a:cxn>
                <a:cxn ang="0">
                  <a:pos x="151" y="2"/>
                </a:cxn>
                <a:cxn ang="0">
                  <a:pos x="175" y="10"/>
                </a:cxn>
                <a:cxn ang="0">
                  <a:pos x="196" y="22"/>
                </a:cxn>
                <a:cxn ang="0">
                  <a:pos x="215" y="36"/>
                </a:cxn>
                <a:cxn ang="0">
                  <a:pos x="230" y="54"/>
                </a:cxn>
                <a:cxn ang="0">
                  <a:pos x="242" y="76"/>
                </a:cxn>
                <a:cxn ang="0">
                  <a:pos x="249" y="100"/>
                </a:cxn>
                <a:cxn ang="0">
                  <a:pos x="252" y="125"/>
                </a:cxn>
                <a:cxn ang="0">
                  <a:pos x="249" y="150"/>
                </a:cxn>
                <a:cxn ang="0">
                  <a:pos x="242" y="174"/>
                </a:cxn>
                <a:cxn ang="0">
                  <a:pos x="230" y="196"/>
                </a:cxn>
                <a:cxn ang="0">
                  <a:pos x="215" y="213"/>
                </a:cxn>
                <a:cxn ang="0">
                  <a:pos x="196" y="229"/>
                </a:cxn>
                <a:cxn ang="0">
                  <a:pos x="175" y="241"/>
                </a:cxn>
                <a:cxn ang="0">
                  <a:pos x="151" y="248"/>
                </a:cxn>
                <a:cxn ang="0">
                  <a:pos x="126" y="250"/>
                </a:cxn>
                <a:cxn ang="0">
                  <a:pos x="101" y="248"/>
                </a:cxn>
                <a:cxn ang="0">
                  <a:pos x="77" y="241"/>
                </a:cxn>
                <a:cxn ang="0">
                  <a:pos x="55" y="229"/>
                </a:cxn>
                <a:cxn ang="0">
                  <a:pos x="37" y="213"/>
                </a:cxn>
                <a:cxn ang="0">
                  <a:pos x="22" y="196"/>
                </a:cxn>
                <a:cxn ang="0">
                  <a:pos x="10" y="174"/>
                </a:cxn>
                <a:cxn ang="0">
                  <a:pos x="2" y="150"/>
                </a:cxn>
                <a:cxn ang="0">
                  <a:pos x="0" y="125"/>
                </a:cxn>
              </a:cxnLst>
              <a:rect l="0" t="0" r="r" b="b"/>
              <a:pathLst>
                <a:path w="252" h="250">
                  <a:moveTo>
                    <a:pt x="0" y="125"/>
                  </a:moveTo>
                  <a:lnTo>
                    <a:pt x="2" y="100"/>
                  </a:lnTo>
                  <a:lnTo>
                    <a:pt x="10" y="76"/>
                  </a:lnTo>
                  <a:lnTo>
                    <a:pt x="22" y="54"/>
                  </a:lnTo>
                  <a:lnTo>
                    <a:pt x="37" y="36"/>
                  </a:lnTo>
                  <a:lnTo>
                    <a:pt x="55" y="22"/>
                  </a:lnTo>
                  <a:lnTo>
                    <a:pt x="77" y="10"/>
                  </a:lnTo>
                  <a:lnTo>
                    <a:pt x="101" y="2"/>
                  </a:lnTo>
                  <a:lnTo>
                    <a:pt x="126" y="0"/>
                  </a:lnTo>
                  <a:lnTo>
                    <a:pt x="151" y="2"/>
                  </a:lnTo>
                  <a:lnTo>
                    <a:pt x="175" y="10"/>
                  </a:lnTo>
                  <a:lnTo>
                    <a:pt x="196" y="22"/>
                  </a:lnTo>
                  <a:lnTo>
                    <a:pt x="215" y="36"/>
                  </a:lnTo>
                  <a:lnTo>
                    <a:pt x="230" y="54"/>
                  </a:lnTo>
                  <a:lnTo>
                    <a:pt x="242" y="76"/>
                  </a:lnTo>
                  <a:lnTo>
                    <a:pt x="249" y="100"/>
                  </a:lnTo>
                  <a:lnTo>
                    <a:pt x="252" y="125"/>
                  </a:lnTo>
                  <a:lnTo>
                    <a:pt x="249" y="150"/>
                  </a:lnTo>
                  <a:lnTo>
                    <a:pt x="242" y="174"/>
                  </a:lnTo>
                  <a:lnTo>
                    <a:pt x="230" y="196"/>
                  </a:lnTo>
                  <a:lnTo>
                    <a:pt x="215" y="213"/>
                  </a:lnTo>
                  <a:lnTo>
                    <a:pt x="196" y="229"/>
                  </a:lnTo>
                  <a:lnTo>
                    <a:pt x="175" y="241"/>
                  </a:lnTo>
                  <a:lnTo>
                    <a:pt x="151" y="248"/>
                  </a:lnTo>
                  <a:lnTo>
                    <a:pt x="126" y="250"/>
                  </a:lnTo>
                  <a:lnTo>
                    <a:pt x="101" y="248"/>
                  </a:lnTo>
                  <a:lnTo>
                    <a:pt x="77" y="241"/>
                  </a:lnTo>
                  <a:lnTo>
                    <a:pt x="55" y="229"/>
                  </a:lnTo>
                  <a:lnTo>
                    <a:pt x="37" y="213"/>
                  </a:lnTo>
                  <a:lnTo>
                    <a:pt x="22" y="196"/>
                  </a:lnTo>
                  <a:lnTo>
                    <a:pt x="10" y="174"/>
                  </a:lnTo>
                  <a:lnTo>
                    <a:pt x="2" y="150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6BFF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901" name="Freeform 61"/>
            <p:cNvSpPr>
              <a:spLocks/>
            </p:cNvSpPr>
            <p:nvPr/>
          </p:nvSpPr>
          <p:spPr bwMode="auto">
            <a:xfrm>
              <a:off x="249" y="1249"/>
              <a:ext cx="93" cy="38"/>
            </a:xfrm>
            <a:custGeom>
              <a:avLst/>
              <a:gdLst/>
              <a:ahLst/>
              <a:cxnLst>
                <a:cxn ang="0">
                  <a:pos x="37" y="108"/>
                </a:cxn>
                <a:cxn ang="0">
                  <a:pos x="43" y="93"/>
                </a:cxn>
                <a:cxn ang="0">
                  <a:pos x="53" y="79"/>
                </a:cxn>
                <a:cxn ang="0">
                  <a:pos x="64" y="67"/>
                </a:cxn>
                <a:cxn ang="0">
                  <a:pos x="76" y="56"/>
                </a:cxn>
                <a:cxn ang="0">
                  <a:pos x="90" y="47"/>
                </a:cxn>
                <a:cxn ang="0">
                  <a:pos x="106" y="41"/>
                </a:cxn>
                <a:cxn ang="0">
                  <a:pos x="123" y="36"/>
                </a:cxn>
                <a:cxn ang="0">
                  <a:pos x="140" y="35"/>
                </a:cxn>
                <a:cxn ang="0">
                  <a:pos x="158" y="36"/>
                </a:cxn>
                <a:cxn ang="0">
                  <a:pos x="174" y="41"/>
                </a:cxn>
                <a:cxn ang="0">
                  <a:pos x="189" y="47"/>
                </a:cxn>
                <a:cxn ang="0">
                  <a:pos x="204" y="56"/>
                </a:cxn>
                <a:cxn ang="0">
                  <a:pos x="216" y="67"/>
                </a:cxn>
                <a:cxn ang="0">
                  <a:pos x="226" y="79"/>
                </a:cxn>
                <a:cxn ang="0">
                  <a:pos x="236" y="93"/>
                </a:cxn>
                <a:cxn ang="0">
                  <a:pos x="243" y="108"/>
                </a:cxn>
                <a:cxn ang="0">
                  <a:pos x="250" y="108"/>
                </a:cxn>
                <a:cxn ang="0">
                  <a:pos x="258" y="108"/>
                </a:cxn>
                <a:cxn ang="0">
                  <a:pos x="265" y="108"/>
                </a:cxn>
                <a:cxn ang="0">
                  <a:pos x="270" y="108"/>
                </a:cxn>
                <a:cxn ang="0">
                  <a:pos x="274" y="108"/>
                </a:cxn>
                <a:cxn ang="0">
                  <a:pos x="278" y="108"/>
                </a:cxn>
                <a:cxn ang="0">
                  <a:pos x="279" y="108"/>
                </a:cxn>
                <a:cxn ang="0">
                  <a:pos x="280" y="108"/>
                </a:cxn>
                <a:cxn ang="0">
                  <a:pos x="278" y="99"/>
                </a:cxn>
                <a:cxn ang="0">
                  <a:pos x="274" y="92"/>
                </a:cxn>
                <a:cxn ang="0">
                  <a:pos x="271" y="83"/>
                </a:cxn>
                <a:cxn ang="0">
                  <a:pos x="267" y="75"/>
                </a:cxn>
                <a:cxn ang="0">
                  <a:pos x="257" y="59"/>
                </a:cxn>
                <a:cxn ang="0">
                  <a:pos x="245" y="45"/>
                </a:cxn>
                <a:cxn ang="0">
                  <a:pos x="231" y="32"/>
                </a:cxn>
                <a:cxn ang="0">
                  <a:pos x="216" y="21"/>
                </a:cxn>
                <a:cxn ang="0">
                  <a:pos x="198" y="12"/>
                </a:cxn>
                <a:cxn ang="0">
                  <a:pos x="180" y="6"/>
                </a:cxn>
                <a:cxn ang="0">
                  <a:pos x="160" y="1"/>
                </a:cxn>
                <a:cxn ang="0">
                  <a:pos x="140" y="0"/>
                </a:cxn>
                <a:cxn ang="0">
                  <a:pos x="121" y="1"/>
                </a:cxn>
                <a:cxn ang="0">
                  <a:pos x="101" y="6"/>
                </a:cxn>
                <a:cxn ang="0">
                  <a:pos x="82" y="12"/>
                </a:cxn>
                <a:cxn ang="0">
                  <a:pos x="66" y="21"/>
                </a:cxn>
                <a:cxn ang="0">
                  <a:pos x="50" y="31"/>
                </a:cxn>
                <a:cxn ang="0">
                  <a:pos x="36" y="44"/>
                </a:cxn>
                <a:cxn ang="0">
                  <a:pos x="24" y="58"/>
                </a:cxn>
                <a:cxn ang="0">
                  <a:pos x="14" y="74"/>
                </a:cxn>
                <a:cxn ang="0">
                  <a:pos x="9" y="82"/>
                </a:cxn>
                <a:cxn ang="0">
                  <a:pos x="5" y="91"/>
                </a:cxn>
                <a:cxn ang="0">
                  <a:pos x="2" y="99"/>
                </a:cxn>
                <a:cxn ang="0">
                  <a:pos x="0" y="108"/>
                </a:cxn>
                <a:cxn ang="0">
                  <a:pos x="1" y="108"/>
                </a:cxn>
                <a:cxn ang="0">
                  <a:pos x="4" y="110"/>
                </a:cxn>
                <a:cxn ang="0">
                  <a:pos x="9" y="111"/>
                </a:cxn>
                <a:cxn ang="0">
                  <a:pos x="15" y="112"/>
                </a:cxn>
                <a:cxn ang="0">
                  <a:pos x="23" y="114"/>
                </a:cxn>
                <a:cxn ang="0">
                  <a:pos x="28" y="114"/>
                </a:cxn>
                <a:cxn ang="0">
                  <a:pos x="33" y="111"/>
                </a:cxn>
                <a:cxn ang="0">
                  <a:pos x="37" y="108"/>
                </a:cxn>
              </a:cxnLst>
              <a:rect l="0" t="0" r="r" b="b"/>
              <a:pathLst>
                <a:path w="280" h="114">
                  <a:moveTo>
                    <a:pt x="37" y="108"/>
                  </a:moveTo>
                  <a:lnTo>
                    <a:pt x="43" y="93"/>
                  </a:lnTo>
                  <a:lnTo>
                    <a:pt x="53" y="79"/>
                  </a:lnTo>
                  <a:lnTo>
                    <a:pt x="64" y="67"/>
                  </a:lnTo>
                  <a:lnTo>
                    <a:pt x="76" y="56"/>
                  </a:lnTo>
                  <a:lnTo>
                    <a:pt x="90" y="47"/>
                  </a:lnTo>
                  <a:lnTo>
                    <a:pt x="106" y="41"/>
                  </a:lnTo>
                  <a:lnTo>
                    <a:pt x="123" y="36"/>
                  </a:lnTo>
                  <a:lnTo>
                    <a:pt x="140" y="35"/>
                  </a:lnTo>
                  <a:lnTo>
                    <a:pt x="158" y="36"/>
                  </a:lnTo>
                  <a:lnTo>
                    <a:pt x="174" y="41"/>
                  </a:lnTo>
                  <a:lnTo>
                    <a:pt x="189" y="47"/>
                  </a:lnTo>
                  <a:lnTo>
                    <a:pt x="204" y="56"/>
                  </a:lnTo>
                  <a:lnTo>
                    <a:pt x="216" y="67"/>
                  </a:lnTo>
                  <a:lnTo>
                    <a:pt x="226" y="79"/>
                  </a:lnTo>
                  <a:lnTo>
                    <a:pt x="236" y="93"/>
                  </a:lnTo>
                  <a:lnTo>
                    <a:pt x="243" y="108"/>
                  </a:lnTo>
                  <a:lnTo>
                    <a:pt x="250" y="108"/>
                  </a:lnTo>
                  <a:lnTo>
                    <a:pt x="258" y="108"/>
                  </a:lnTo>
                  <a:lnTo>
                    <a:pt x="265" y="108"/>
                  </a:lnTo>
                  <a:lnTo>
                    <a:pt x="270" y="108"/>
                  </a:lnTo>
                  <a:lnTo>
                    <a:pt x="274" y="108"/>
                  </a:lnTo>
                  <a:lnTo>
                    <a:pt x="278" y="108"/>
                  </a:lnTo>
                  <a:lnTo>
                    <a:pt x="279" y="108"/>
                  </a:lnTo>
                  <a:lnTo>
                    <a:pt x="280" y="108"/>
                  </a:lnTo>
                  <a:lnTo>
                    <a:pt x="278" y="99"/>
                  </a:lnTo>
                  <a:lnTo>
                    <a:pt x="274" y="92"/>
                  </a:lnTo>
                  <a:lnTo>
                    <a:pt x="271" y="83"/>
                  </a:lnTo>
                  <a:lnTo>
                    <a:pt x="267" y="75"/>
                  </a:lnTo>
                  <a:lnTo>
                    <a:pt x="257" y="59"/>
                  </a:lnTo>
                  <a:lnTo>
                    <a:pt x="245" y="45"/>
                  </a:lnTo>
                  <a:lnTo>
                    <a:pt x="231" y="32"/>
                  </a:lnTo>
                  <a:lnTo>
                    <a:pt x="216" y="21"/>
                  </a:lnTo>
                  <a:lnTo>
                    <a:pt x="198" y="12"/>
                  </a:lnTo>
                  <a:lnTo>
                    <a:pt x="180" y="6"/>
                  </a:lnTo>
                  <a:lnTo>
                    <a:pt x="160" y="1"/>
                  </a:lnTo>
                  <a:lnTo>
                    <a:pt x="140" y="0"/>
                  </a:lnTo>
                  <a:lnTo>
                    <a:pt x="121" y="1"/>
                  </a:lnTo>
                  <a:lnTo>
                    <a:pt x="101" y="6"/>
                  </a:lnTo>
                  <a:lnTo>
                    <a:pt x="82" y="12"/>
                  </a:lnTo>
                  <a:lnTo>
                    <a:pt x="66" y="21"/>
                  </a:lnTo>
                  <a:lnTo>
                    <a:pt x="50" y="31"/>
                  </a:lnTo>
                  <a:lnTo>
                    <a:pt x="36" y="44"/>
                  </a:lnTo>
                  <a:lnTo>
                    <a:pt x="24" y="58"/>
                  </a:lnTo>
                  <a:lnTo>
                    <a:pt x="14" y="74"/>
                  </a:lnTo>
                  <a:lnTo>
                    <a:pt x="9" y="82"/>
                  </a:lnTo>
                  <a:lnTo>
                    <a:pt x="5" y="91"/>
                  </a:lnTo>
                  <a:lnTo>
                    <a:pt x="2" y="99"/>
                  </a:lnTo>
                  <a:lnTo>
                    <a:pt x="0" y="108"/>
                  </a:lnTo>
                  <a:lnTo>
                    <a:pt x="1" y="108"/>
                  </a:lnTo>
                  <a:lnTo>
                    <a:pt x="4" y="110"/>
                  </a:lnTo>
                  <a:lnTo>
                    <a:pt x="9" y="111"/>
                  </a:lnTo>
                  <a:lnTo>
                    <a:pt x="15" y="112"/>
                  </a:lnTo>
                  <a:lnTo>
                    <a:pt x="23" y="114"/>
                  </a:lnTo>
                  <a:lnTo>
                    <a:pt x="28" y="114"/>
                  </a:lnTo>
                  <a:lnTo>
                    <a:pt x="33" y="111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849B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902" name="Freeform 62"/>
            <p:cNvSpPr>
              <a:spLocks/>
            </p:cNvSpPr>
            <p:nvPr/>
          </p:nvSpPr>
          <p:spPr bwMode="auto">
            <a:xfrm>
              <a:off x="249" y="1249"/>
              <a:ext cx="93" cy="38"/>
            </a:xfrm>
            <a:custGeom>
              <a:avLst/>
              <a:gdLst/>
              <a:ahLst/>
              <a:cxnLst>
                <a:cxn ang="0">
                  <a:pos x="37" y="108"/>
                </a:cxn>
                <a:cxn ang="0">
                  <a:pos x="43" y="93"/>
                </a:cxn>
                <a:cxn ang="0">
                  <a:pos x="53" y="79"/>
                </a:cxn>
                <a:cxn ang="0">
                  <a:pos x="64" y="67"/>
                </a:cxn>
                <a:cxn ang="0">
                  <a:pos x="76" y="56"/>
                </a:cxn>
                <a:cxn ang="0">
                  <a:pos x="90" y="47"/>
                </a:cxn>
                <a:cxn ang="0">
                  <a:pos x="106" y="41"/>
                </a:cxn>
                <a:cxn ang="0">
                  <a:pos x="123" y="36"/>
                </a:cxn>
                <a:cxn ang="0">
                  <a:pos x="140" y="35"/>
                </a:cxn>
                <a:cxn ang="0">
                  <a:pos x="158" y="36"/>
                </a:cxn>
                <a:cxn ang="0">
                  <a:pos x="174" y="41"/>
                </a:cxn>
                <a:cxn ang="0">
                  <a:pos x="189" y="47"/>
                </a:cxn>
                <a:cxn ang="0">
                  <a:pos x="204" y="56"/>
                </a:cxn>
                <a:cxn ang="0">
                  <a:pos x="216" y="67"/>
                </a:cxn>
                <a:cxn ang="0">
                  <a:pos x="226" y="79"/>
                </a:cxn>
                <a:cxn ang="0">
                  <a:pos x="236" y="93"/>
                </a:cxn>
                <a:cxn ang="0">
                  <a:pos x="243" y="108"/>
                </a:cxn>
                <a:cxn ang="0">
                  <a:pos x="250" y="108"/>
                </a:cxn>
                <a:cxn ang="0">
                  <a:pos x="258" y="108"/>
                </a:cxn>
                <a:cxn ang="0">
                  <a:pos x="265" y="108"/>
                </a:cxn>
                <a:cxn ang="0">
                  <a:pos x="270" y="108"/>
                </a:cxn>
                <a:cxn ang="0">
                  <a:pos x="274" y="108"/>
                </a:cxn>
                <a:cxn ang="0">
                  <a:pos x="278" y="108"/>
                </a:cxn>
                <a:cxn ang="0">
                  <a:pos x="279" y="108"/>
                </a:cxn>
                <a:cxn ang="0">
                  <a:pos x="280" y="108"/>
                </a:cxn>
                <a:cxn ang="0">
                  <a:pos x="278" y="99"/>
                </a:cxn>
                <a:cxn ang="0">
                  <a:pos x="274" y="92"/>
                </a:cxn>
                <a:cxn ang="0">
                  <a:pos x="271" y="83"/>
                </a:cxn>
                <a:cxn ang="0">
                  <a:pos x="267" y="75"/>
                </a:cxn>
                <a:cxn ang="0">
                  <a:pos x="257" y="59"/>
                </a:cxn>
                <a:cxn ang="0">
                  <a:pos x="245" y="45"/>
                </a:cxn>
                <a:cxn ang="0">
                  <a:pos x="231" y="32"/>
                </a:cxn>
                <a:cxn ang="0">
                  <a:pos x="216" y="21"/>
                </a:cxn>
                <a:cxn ang="0">
                  <a:pos x="198" y="12"/>
                </a:cxn>
                <a:cxn ang="0">
                  <a:pos x="180" y="6"/>
                </a:cxn>
                <a:cxn ang="0">
                  <a:pos x="160" y="1"/>
                </a:cxn>
                <a:cxn ang="0">
                  <a:pos x="140" y="0"/>
                </a:cxn>
                <a:cxn ang="0">
                  <a:pos x="121" y="1"/>
                </a:cxn>
                <a:cxn ang="0">
                  <a:pos x="101" y="6"/>
                </a:cxn>
                <a:cxn ang="0">
                  <a:pos x="82" y="12"/>
                </a:cxn>
                <a:cxn ang="0">
                  <a:pos x="66" y="21"/>
                </a:cxn>
                <a:cxn ang="0">
                  <a:pos x="50" y="31"/>
                </a:cxn>
                <a:cxn ang="0">
                  <a:pos x="36" y="44"/>
                </a:cxn>
                <a:cxn ang="0">
                  <a:pos x="24" y="58"/>
                </a:cxn>
                <a:cxn ang="0">
                  <a:pos x="14" y="74"/>
                </a:cxn>
                <a:cxn ang="0">
                  <a:pos x="9" y="82"/>
                </a:cxn>
                <a:cxn ang="0">
                  <a:pos x="5" y="91"/>
                </a:cxn>
                <a:cxn ang="0">
                  <a:pos x="2" y="99"/>
                </a:cxn>
                <a:cxn ang="0">
                  <a:pos x="0" y="108"/>
                </a:cxn>
                <a:cxn ang="0">
                  <a:pos x="1" y="108"/>
                </a:cxn>
                <a:cxn ang="0">
                  <a:pos x="4" y="110"/>
                </a:cxn>
                <a:cxn ang="0">
                  <a:pos x="9" y="111"/>
                </a:cxn>
                <a:cxn ang="0">
                  <a:pos x="16" y="112"/>
                </a:cxn>
                <a:cxn ang="0">
                  <a:pos x="23" y="114"/>
                </a:cxn>
                <a:cxn ang="0">
                  <a:pos x="28" y="114"/>
                </a:cxn>
                <a:cxn ang="0">
                  <a:pos x="33" y="111"/>
                </a:cxn>
                <a:cxn ang="0">
                  <a:pos x="37" y="108"/>
                </a:cxn>
              </a:cxnLst>
              <a:rect l="0" t="0" r="r" b="b"/>
              <a:pathLst>
                <a:path w="280" h="114">
                  <a:moveTo>
                    <a:pt x="37" y="108"/>
                  </a:moveTo>
                  <a:lnTo>
                    <a:pt x="43" y="93"/>
                  </a:lnTo>
                  <a:lnTo>
                    <a:pt x="53" y="79"/>
                  </a:lnTo>
                  <a:lnTo>
                    <a:pt x="64" y="67"/>
                  </a:lnTo>
                  <a:lnTo>
                    <a:pt x="76" y="56"/>
                  </a:lnTo>
                  <a:lnTo>
                    <a:pt x="90" y="47"/>
                  </a:lnTo>
                  <a:lnTo>
                    <a:pt x="106" y="41"/>
                  </a:lnTo>
                  <a:lnTo>
                    <a:pt x="123" y="36"/>
                  </a:lnTo>
                  <a:lnTo>
                    <a:pt x="140" y="35"/>
                  </a:lnTo>
                  <a:lnTo>
                    <a:pt x="158" y="36"/>
                  </a:lnTo>
                  <a:lnTo>
                    <a:pt x="174" y="41"/>
                  </a:lnTo>
                  <a:lnTo>
                    <a:pt x="189" y="47"/>
                  </a:lnTo>
                  <a:lnTo>
                    <a:pt x="204" y="56"/>
                  </a:lnTo>
                  <a:lnTo>
                    <a:pt x="216" y="67"/>
                  </a:lnTo>
                  <a:lnTo>
                    <a:pt x="226" y="79"/>
                  </a:lnTo>
                  <a:lnTo>
                    <a:pt x="236" y="93"/>
                  </a:lnTo>
                  <a:lnTo>
                    <a:pt x="243" y="108"/>
                  </a:lnTo>
                  <a:lnTo>
                    <a:pt x="250" y="108"/>
                  </a:lnTo>
                  <a:lnTo>
                    <a:pt x="258" y="108"/>
                  </a:lnTo>
                  <a:lnTo>
                    <a:pt x="265" y="108"/>
                  </a:lnTo>
                  <a:lnTo>
                    <a:pt x="270" y="108"/>
                  </a:lnTo>
                  <a:lnTo>
                    <a:pt x="274" y="108"/>
                  </a:lnTo>
                  <a:lnTo>
                    <a:pt x="278" y="108"/>
                  </a:lnTo>
                  <a:lnTo>
                    <a:pt x="279" y="108"/>
                  </a:lnTo>
                  <a:lnTo>
                    <a:pt x="280" y="108"/>
                  </a:lnTo>
                  <a:lnTo>
                    <a:pt x="278" y="99"/>
                  </a:lnTo>
                  <a:lnTo>
                    <a:pt x="274" y="92"/>
                  </a:lnTo>
                  <a:lnTo>
                    <a:pt x="271" y="83"/>
                  </a:lnTo>
                  <a:lnTo>
                    <a:pt x="267" y="75"/>
                  </a:lnTo>
                  <a:lnTo>
                    <a:pt x="257" y="59"/>
                  </a:lnTo>
                  <a:lnTo>
                    <a:pt x="245" y="45"/>
                  </a:lnTo>
                  <a:lnTo>
                    <a:pt x="231" y="32"/>
                  </a:lnTo>
                  <a:lnTo>
                    <a:pt x="216" y="21"/>
                  </a:lnTo>
                  <a:lnTo>
                    <a:pt x="198" y="12"/>
                  </a:lnTo>
                  <a:lnTo>
                    <a:pt x="180" y="6"/>
                  </a:lnTo>
                  <a:lnTo>
                    <a:pt x="160" y="1"/>
                  </a:lnTo>
                  <a:lnTo>
                    <a:pt x="140" y="0"/>
                  </a:lnTo>
                  <a:lnTo>
                    <a:pt x="121" y="1"/>
                  </a:lnTo>
                  <a:lnTo>
                    <a:pt x="101" y="6"/>
                  </a:lnTo>
                  <a:lnTo>
                    <a:pt x="82" y="12"/>
                  </a:lnTo>
                  <a:lnTo>
                    <a:pt x="66" y="21"/>
                  </a:lnTo>
                  <a:lnTo>
                    <a:pt x="50" y="31"/>
                  </a:lnTo>
                  <a:lnTo>
                    <a:pt x="36" y="44"/>
                  </a:lnTo>
                  <a:lnTo>
                    <a:pt x="24" y="58"/>
                  </a:lnTo>
                  <a:lnTo>
                    <a:pt x="14" y="74"/>
                  </a:lnTo>
                  <a:lnTo>
                    <a:pt x="9" y="82"/>
                  </a:lnTo>
                  <a:lnTo>
                    <a:pt x="5" y="91"/>
                  </a:lnTo>
                  <a:lnTo>
                    <a:pt x="2" y="99"/>
                  </a:lnTo>
                  <a:lnTo>
                    <a:pt x="0" y="108"/>
                  </a:lnTo>
                  <a:lnTo>
                    <a:pt x="1" y="108"/>
                  </a:lnTo>
                  <a:lnTo>
                    <a:pt x="4" y="110"/>
                  </a:lnTo>
                  <a:lnTo>
                    <a:pt x="9" y="111"/>
                  </a:lnTo>
                  <a:lnTo>
                    <a:pt x="16" y="112"/>
                  </a:lnTo>
                  <a:lnTo>
                    <a:pt x="23" y="114"/>
                  </a:lnTo>
                  <a:lnTo>
                    <a:pt x="28" y="114"/>
                  </a:lnTo>
                  <a:lnTo>
                    <a:pt x="33" y="111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849B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903" name="Freeform 63"/>
            <p:cNvSpPr>
              <a:spLocks/>
            </p:cNvSpPr>
            <p:nvPr/>
          </p:nvSpPr>
          <p:spPr bwMode="auto">
            <a:xfrm>
              <a:off x="249" y="1249"/>
              <a:ext cx="93" cy="38"/>
            </a:xfrm>
            <a:custGeom>
              <a:avLst/>
              <a:gdLst/>
              <a:ahLst/>
              <a:cxnLst>
                <a:cxn ang="0">
                  <a:pos x="38" y="108"/>
                </a:cxn>
                <a:cxn ang="0">
                  <a:pos x="44" y="93"/>
                </a:cxn>
                <a:cxn ang="0">
                  <a:pos x="54" y="79"/>
                </a:cxn>
                <a:cxn ang="0">
                  <a:pos x="65" y="67"/>
                </a:cxn>
                <a:cxn ang="0">
                  <a:pos x="77" y="56"/>
                </a:cxn>
                <a:cxn ang="0">
                  <a:pos x="91" y="47"/>
                </a:cxn>
                <a:cxn ang="0">
                  <a:pos x="107" y="41"/>
                </a:cxn>
                <a:cxn ang="0">
                  <a:pos x="124" y="36"/>
                </a:cxn>
                <a:cxn ang="0">
                  <a:pos x="141" y="35"/>
                </a:cxn>
                <a:cxn ang="0">
                  <a:pos x="159" y="36"/>
                </a:cxn>
                <a:cxn ang="0">
                  <a:pos x="175" y="41"/>
                </a:cxn>
                <a:cxn ang="0">
                  <a:pos x="190" y="47"/>
                </a:cxn>
                <a:cxn ang="0">
                  <a:pos x="205" y="56"/>
                </a:cxn>
                <a:cxn ang="0">
                  <a:pos x="217" y="67"/>
                </a:cxn>
                <a:cxn ang="0">
                  <a:pos x="227" y="79"/>
                </a:cxn>
                <a:cxn ang="0">
                  <a:pos x="237" y="93"/>
                </a:cxn>
                <a:cxn ang="0">
                  <a:pos x="244" y="108"/>
                </a:cxn>
                <a:cxn ang="0">
                  <a:pos x="251" y="108"/>
                </a:cxn>
                <a:cxn ang="0">
                  <a:pos x="259" y="108"/>
                </a:cxn>
                <a:cxn ang="0">
                  <a:pos x="266" y="108"/>
                </a:cxn>
                <a:cxn ang="0">
                  <a:pos x="271" y="108"/>
                </a:cxn>
                <a:cxn ang="0">
                  <a:pos x="275" y="108"/>
                </a:cxn>
                <a:cxn ang="0">
                  <a:pos x="279" y="108"/>
                </a:cxn>
                <a:cxn ang="0">
                  <a:pos x="280" y="108"/>
                </a:cxn>
                <a:cxn ang="0">
                  <a:pos x="281" y="108"/>
                </a:cxn>
                <a:cxn ang="0">
                  <a:pos x="279" y="99"/>
                </a:cxn>
                <a:cxn ang="0">
                  <a:pos x="275" y="92"/>
                </a:cxn>
                <a:cxn ang="0">
                  <a:pos x="272" y="83"/>
                </a:cxn>
                <a:cxn ang="0">
                  <a:pos x="268" y="75"/>
                </a:cxn>
                <a:cxn ang="0">
                  <a:pos x="258" y="59"/>
                </a:cxn>
                <a:cxn ang="0">
                  <a:pos x="246" y="45"/>
                </a:cxn>
                <a:cxn ang="0">
                  <a:pos x="232" y="32"/>
                </a:cxn>
                <a:cxn ang="0">
                  <a:pos x="217" y="21"/>
                </a:cxn>
                <a:cxn ang="0">
                  <a:pos x="199" y="12"/>
                </a:cxn>
                <a:cxn ang="0">
                  <a:pos x="181" y="6"/>
                </a:cxn>
                <a:cxn ang="0">
                  <a:pos x="161" y="1"/>
                </a:cxn>
                <a:cxn ang="0">
                  <a:pos x="141" y="0"/>
                </a:cxn>
                <a:cxn ang="0">
                  <a:pos x="122" y="1"/>
                </a:cxn>
                <a:cxn ang="0">
                  <a:pos x="102" y="6"/>
                </a:cxn>
                <a:cxn ang="0">
                  <a:pos x="83" y="12"/>
                </a:cxn>
                <a:cxn ang="0">
                  <a:pos x="67" y="21"/>
                </a:cxn>
                <a:cxn ang="0">
                  <a:pos x="51" y="31"/>
                </a:cxn>
                <a:cxn ang="0">
                  <a:pos x="37" y="44"/>
                </a:cxn>
                <a:cxn ang="0">
                  <a:pos x="25" y="58"/>
                </a:cxn>
                <a:cxn ang="0">
                  <a:pos x="15" y="74"/>
                </a:cxn>
                <a:cxn ang="0">
                  <a:pos x="10" y="82"/>
                </a:cxn>
                <a:cxn ang="0">
                  <a:pos x="6" y="91"/>
                </a:cxn>
                <a:cxn ang="0">
                  <a:pos x="3" y="99"/>
                </a:cxn>
                <a:cxn ang="0">
                  <a:pos x="0" y="108"/>
                </a:cxn>
                <a:cxn ang="0">
                  <a:pos x="1" y="108"/>
                </a:cxn>
                <a:cxn ang="0">
                  <a:pos x="4" y="110"/>
                </a:cxn>
                <a:cxn ang="0">
                  <a:pos x="9" y="111"/>
                </a:cxn>
                <a:cxn ang="0">
                  <a:pos x="16" y="112"/>
                </a:cxn>
                <a:cxn ang="0">
                  <a:pos x="22" y="114"/>
                </a:cxn>
                <a:cxn ang="0">
                  <a:pos x="29" y="114"/>
                </a:cxn>
                <a:cxn ang="0">
                  <a:pos x="34" y="111"/>
                </a:cxn>
                <a:cxn ang="0">
                  <a:pos x="38" y="108"/>
                </a:cxn>
              </a:cxnLst>
              <a:rect l="0" t="0" r="r" b="b"/>
              <a:pathLst>
                <a:path w="281" h="114">
                  <a:moveTo>
                    <a:pt x="38" y="108"/>
                  </a:moveTo>
                  <a:lnTo>
                    <a:pt x="44" y="93"/>
                  </a:lnTo>
                  <a:lnTo>
                    <a:pt x="54" y="79"/>
                  </a:lnTo>
                  <a:lnTo>
                    <a:pt x="65" y="67"/>
                  </a:lnTo>
                  <a:lnTo>
                    <a:pt x="77" y="56"/>
                  </a:lnTo>
                  <a:lnTo>
                    <a:pt x="91" y="47"/>
                  </a:lnTo>
                  <a:lnTo>
                    <a:pt x="107" y="41"/>
                  </a:lnTo>
                  <a:lnTo>
                    <a:pt x="124" y="36"/>
                  </a:lnTo>
                  <a:lnTo>
                    <a:pt x="141" y="35"/>
                  </a:lnTo>
                  <a:lnTo>
                    <a:pt x="159" y="36"/>
                  </a:lnTo>
                  <a:lnTo>
                    <a:pt x="175" y="41"/>
                  </a:lnTo>
                  <a:lnTo>
                    <a:pt x="190" y="47"/>
                  </a:lnTo>
                  <a:lnTo>
                    <a:pt x="205" y="56"/>
                  </a:lnTo>
                  <a:lnTo>
                    <a:pt x="217" y="67"/>
                  </a:lnTo>
                  <a:lnTo>
                    <a:pt x="227" y="79"/>
                  </a:lnTo>
                  <a:lnTo>
                    <a:pt x="237" y="93"/>
                  </a:lnTo>
                  <a:lnTo>
                    <a:pt x="244" y="108"/>
                  </a:lnTo>
                  <a:lnTo>
                    <a:pt x="251" y="108"/>
                  </a:lnTo>
                  <a:lnTo>
                    <a:pt x="259" y="108"/>
                  </a:lnTo>
                  <a:lnTo>
                    <a:pt x="266" y="108"/>
                  </a:lnTo>
                  <a:lnTo>
                    <a:pt x="271" y="108"/>
                  </a:lnTo>
                  <a:lnTo>
                    <a:pt x="275" y="108"/>
                  </a:lnTo>
                  <a:lnTo>
                    <a:pt x="279" y="108"/>
                  </a:lnTo>
                  <a:lnTo>
                    <a:pt x="280" y="108"/>
                  </a:lnTo>
                  <a:lnTo>
                    <a:pt x="281" y="108"/>
                  </a:lnTo>
                  <a:lnTo>
                    <a:pt x="279" y="99"/>
                  </a:lnTo>
                  <a:lnTo>
                    <a:pt x="275" y="92"/>
                  </a:lnTo>
                  <a:lnTo>
                    <a:pt x="272" y="83"/>
                  </a:lnTo>
                  <a:lnTo>
                    <a:pt x="268" y="75"/>
                  </a:lnTo>
                  <a:lnTo>
                    <a:pt x="258" y="59"/>
                  </a:lnTo>
                  <a:lnTo>
                    <a:pt x="246" y="45"/>
                  </a:lnTo>
                  <a:lnTo>
                    <a:pt x="232" y="32"/>
                  </a:lnTo>
                  <a:lnTo>
                    <a:pt x="217" y="21"/>
                  </a:lnTo>
                  <a:lnTo>
                    <a:pt x="199" y="12"/>
                  </a:lnTo>
                  <a:lnTo>
                    <a:pt x="181" y="6"/>
                  </a:lnTo>
                  <a:lnTo>
                    <a:pt x="161" y="1"/>
                  </a:lnTo>
                  <a:lnTo>
                    <a:pt x="141" y="0"/>
                  </a:lnTo>
                  <a:lnTo>
                    <a:pt x="122" y="1"/>
                  </a:lnTo>
                  <a:lnTo>
                    <a:pt x="102" y="6"/>
                  </a:lnTo>
                  <a:lnTo>
                    <a:pt x="83" y="12"/>
                  </a:lnTo>
                  <a:lnTo>
                    <a:pt x="67" y="21"/>
                  </a:lnTo>
                  <a:lnTo>
                    <a:pt x="51" y="31"/>
                  </a:lnTo>
                  <a:lnTo>
                    <a:pt x="37" y="44"/>
                  </a:lnTo>
                  <a:lnTo>
                    <a:pt x="25" y="58"/>
                  </a:lnTo>
                  <a:lnTo>
                    <a:pt x="15" y="74"/>
                  </a:lnTo>
                  <a:lnTo>
                    <a:pt x="10" y="82"/>
                  </a:lnTo>
                  <a:lnTo>
                    <a:pt x="6" y="91"/>
                  </a:lnTo>
                  <a:lnTo>
                    <a:pt x="3" y="99"/>
                  </a:lnTo>
                  <a:lnTo>
                    <a:pt x="0" y="108"/>
                  </a:lnTo>
                  <a:lnTo>
                    <a:pt x="1" y="108"/>
                  </a:lnTo>
                  <a:lnTo>
                    <a:pt x="4" y="110"/>
                  </a:lnTo>
                  <a:lnTo>
                    <a:pt x="9" y="111"/>
                  </a:lnTo>
                  <a:lnTo>
                    <a:pt x="16" y="112"/>
                  </a:lnTo>
                  <a:lnTo>
                    <a:pt x="22" y="114"/>
                  </a:lnTo>
                  <a:lnTo>
                    <a:pt x="29" y="114"/>
                  </a:lnTo>
                  <a:lnTo>
                    <a:pt x="34" y="111"/>
                  </a:lnTo>
                  <a:lnTo>
                    <a:pt x="38" y="108"/>
                  </a:lnTo>
                  <a:close/>
                </a:path>
              </a:pathLst>
            </a:custGeom>
            <a:solidFill>
              <a:srgbClr val="849B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904" name="Freeform 64"/>
            <p:cNvSpPr>
              <a:spLocks/>
            </p:cNvSpPr>
            <p:nvPr/>
          </p:nvSpPr>
          <p:spPr bwMode="auto">
            <a:xfrm>
              <a:off x="249" y="1249"/>
              <a:ext cx="93" cy="38"/>
            </a:xfrm>
            <a:custGeom>
              <a:avLst/>
              <a:gdLst/>
              <a:ahLst/>
              <a:cxnLst>
                <a:cxn ang="0">
                  <a:pos x="38" y="108"/>
                </a:cxn>
                <a:cxn ang="0">
                  <a:pos x="44" y="93"/>
                </a:cxn>
                <a:cxn ang="0">
                  <a:pos x="54" y="79"/>
                </a:cxn>
                <a:cxn ang="0">
                  <a:pos x="65" y="67"/>
                </a:cxn>
                <a:cxn ang="0">
                  <a:pos x="77" y="56"/>
                </a:cxn>
                <a:cxn ang="0">
                  <a:pos x="91" y="47"/>
                </a:cxn>
                <a:cxn ang="0">
                  <a:pos x="107" y="41"/>
                </a:cxn>
                <a:cxn ang="0">
                  <a:pos x="124" y="36"/>
                </a:cxn>
                <a:cxn ang="0">
                  <a:pos x="141" y="35"/>
                </a:cxn>
                <a:cxn ang="0">
                  <a:pos x="159" y="36"/>
                </a:cxn>
                <a:cxn ang="0">
                  <a:pos x="175" y="41"/>
                </a:cxn>
                <a:cxn ang="0">
                  <a:pos x="190" y="47"/>
                </a:cxn>
                <a:cxn ang="0">
                  <a:pos x="205" y="56"/>
                </a:cxn>
                <a:cxn ang="0">
                  <a:pos x="217" y="67"/>
                </a:cxn>
                <a:cxn ang="0">
                  <a:pos x="227" y="79"/>
                </a:cxn>
                <a:cxn ang="0">
                  <a:pos x="237" y="93"/>
                </a:cxn>
                <a:cxn ang="0">
                  <a:pos x="244" y="108"/>
                </a:cxn>
                <a:cxn ang="0">
                  <a:pos x="247" y="110"/>
                </a:cxn>
                <a:cxn ang="0">
                  <a:pos x="251" y="112"/>
                </a:cxn>
                <a:cxn ang="0">
                  <a:pos x="258" y="112"/>
                </a:cxn>
                <a:cxn ang="0">
                  <a:pos x="266" y="112"/>
                </a:cxn>
                <a:cxn ang="0">
                  <a:pos x="272" y="112"/>
                </a:cxn>
                <a:cxn ang="0">
                  <a:pos x="278" y="111"/>
                </a:cxn>
                <a:cxn ang="0">
                  <a:pos x="281" y="110"/>
                </a:cxn>
                <a:cxn ang="0">
                  <a:pos x="281" y="108"/>
                </a:cxn>
                <a:cxn ang="0">
                  <a:pos x="279" y="99"/>
                </a:cxn>
                <a:cxn ang="0">
                  <a:pos x="275" y="92"/>
                </a:cxn>
                <a:cxn ang="0">
                  <a:pos x="272" y="83"/>
                </a:cxn>
                <a:cxn ang="0">
                  <a:pos x="268" y="75"/>
                </a:cxn>
                <a:cxn ang="0">
                  <a:pos x="258" y="59"/>
                </a:cxn>
                <a:cxn ang="0">
                  <a:pos x="246" y="45"/>
                </a:cxn>
                <a:cxn ang="0">
                  <a:pos x="232" y="32"/>
                </a:cxn>
                <a:cxn ang="0">
                  <a:pos x="217" y="21"/>
                </a:cxn>
                <a:cxn ang="0">
                  <a:pos x="199" y="12"/>
                </a:cxn>
                <a:cxn ang="0">
                  <a:pos x="181" y="6"/>
                </a:cxn>
                <a:cxn ang="0">
                  <a:pos x="161" y="1"/>
                </a:cxn>
                <a:cxn ang="0">
                  <a:pos x="141" y="0"/>
                </a:cxn>
                <a:cxn ang="0">
                  <a:pos x="122" y="1"/>
                </a:cxn>
                <a:cxn ang="0">
                  <a:pos x="102" y="6"/>
                </a:cxn>
                <a:cxn ang="0">
                  <a:pos x="83" y="12"/>
                </a:cxn>
                <a:cxn ang="0">
                  <a:pos x="67" y="21"/>
                </a:cxn>
                <a:cxn ang="0">
                  <a:pos x="51" y="31"/>
                </a:cxn>
                <a:cxn ang="0">
                  <a:pos x="37" y="44"/>
                </a:cxn>
                <a:cxn ang="0">
                  <a:pos x="25" y="58"/>
                </a:cxn>
                <a:cxn ang="0">
                  <a:pos x="15" y="74"/>
                </a:cxn>
                <a:cxn ang="0">
                  <a:pos x="10" y="82"/>
                </a:cxn>
                <a:cxn ang="0">
                  <a:pos x="6" y="91"/>
                </a:cxn>
                <a:cxn ang="0">
                  <a:pos x="3" y="99"/>
                </a:cxn>
                <a:cxn ang="0">
                  <a:pos x="0" y="108"/>
                </a:cxn>
                <a:cxn ang="0">
                  <a:pos x="0" y="110"/>
                </a:cxn>
                <a:cxn ang="0">
                  <a:pos x="4" y="112"/>
                </a:cxn>
                <a:cxn ang="0">
                  <a:pos x="8" y="115"/>
                </a:cxn>
                <a:cxn ang="0">
                  <a:pos x="16" y="116"/>
                </a:cxn>
                <a:cxn ang="0">
                  <a:pos x="22" y="116"/>
                </a:cxn>
                <a:cxn ang="0">
                  <a:pos x="29" y="115"/>
                </a:cxn>
                <a:cxn ang="0">
                  <a:pos x="34" y="112"/>
                </a:cxn>
                <a:cxn ang="0">
                  <a:pos x="38" y="108"/>
                </a:cxn>
              </a:cxnLst>
              <a:rect l="0" t="0" r="r" b="b"/>
              <a:pathLst>
                <a:path w="281" h="116">
                  <a:moveTo>
                    <a:pt x="38" y="108"/>
                  </a:moveTo>
                  <a:lnTo>
                    <a:pt x="44" y="93"/>
                  </a:lnTo>
                  <a:lnTo>
                    <a:pt x="54" y="79"/>
                  </a:lnTo>
                  <a:lnTo>
                    <a:pt x="65" y="67"/>
                  </a:lnTo>
                  <a:lnTo>
                    <a:pt x="77" y="56"/>
                  </a:lnTo>
                  <a:lnTo>
                    <a:pt x="91" y="47"/>
                  </a:lnTo>
                  <a:lnTo>
                    <a:pt x="107" y="41"/>
                  </a:lnTo>
                  <a:lnTo>
                    <a:pt x="124" y="36"/>
                  </a:lnTo>
                  <a:lnTo>
                    <a:pt x="141" y="35"/>
                  </a:lnTo>
                  <a:lnTo>
                    <a:pt x="159" y="36"/>
                  </a:lnTo>
                  <a:lnTo>
                    <a:pt x="175" y="41"/>
                  </a:lnTo>
                  <a:lnTo>
                    <a:pt x="190" y="47"/>
                  </a:lnTo>
                  <a:lnTo>
                    <a:pt x="205" y="56"/>
                  </a:lnTo>
                  <a:lnTo>
                    <a:pt x="217" y="67"/>
                  </a:lnTo>
                  <a:lnTo>
                    <a:pt x="227" y="79"/>
                  </a:lnTo>
                  <a:lnTo>
                    <a:pt x="237" y="93"/>
                  </a:lnTo>
                  <a:lnTo>
                    <a:pt x="244" y="108"/>
                  </a:lnTo>
                  <a:lnTo>
                    <a:pt x="247" y="110"/>
                  </a:lnTo>
                  <a:lnTo>
                    <a:pt x="251" y="112"/>
                  </a:lnTo>
                  <a:lnTo>
                    <a:pt x="258" y="112"/>
                  </a:lnTo>
                  <a:lnTo>
                    <a:pt x="266" y="112"/>
                  </a:lnTo>
                  <a:lnTo>
                    <a:pt x="272" y="112"/>
                  </a:lnTo>
                  <a:lnTo>
                    <a:pt x="278" y="111"/>
                  </a:lnTo>
                  <a:lnTo>
                    <a:pt x="281" y="110"/>
                  </a:lnTo>
                  <a:lnTo>
                    <a:pt x="281" y="108"/>
                  </a:lnTo>
                  <a:lnTo>
                    <a:pt x="279" y="99"/>
                  </a:lnTo>
                  <a:lnTo>
                    <a:pt x="275" y="92"/>
                  </a:lnTo>
                  <a:lnTo>
                    <a:pt x="272" y="83"/>
                  </a:lnTo>
                  <a:lnTo>
                    <a:pt x="268" y="75"/>
                  </a:lnTo>
                  <a:lnTo>
                    <a:pt x="258" y="59"/>
                  </a:lnTo>
                  <a:lnTo>
                    <a:pt x="246" y="45"/>
                  </a:lnTo>
                  <a:lnTo>
                    <a:pt x="232" y="32"/>
                  </a:lnTo>
                  <a:lnTo>
                    <a:pt x="217" y="21"/>
                  </a:lnTo>
                  <a:lnTo>
                    <a:pt x="199" y="12"/>
                  </a:lnTo>
                  <a:lnTo>
                    <a:pt x="181" y="6"/>
                  </a:lnTo>
                  <a:lnTo>
                    <a:pt x="161" y="1"/>
                  </a:lnTo>
                  <a:lnTo>
                    <a:pt x="141" y="0"/>
                  </a:lnTo>
                  <a:lnTo>
                    <a:pt x="122" y="1"/>
                  </a:lnTo>
                  <a:lnTo>
                    <a:pt x="102" y="6"/>
                  </a:lnTo>
                  <a:lnTo>
                    <a:pt x="83" y="12"/>
                  </a:lnTo>
                  <a:lnTo>
                    <a:pt x="67" y="21"/>
                  </a:lnTo>
                  <a:lnTo>
                    <a:pt x="51" y="31"/>
                  </a:lnTo>
                  <a:lnTo>
                    <a:pt x="37" y="44"/>
                  </a:lnTo>
                  <a:lnTo>
                    <a:pt x="25" y="58"/>
                  </a:lnTo>
                  <a:lnTo>
                    <a:pt x="15" y="74"/>
                  </a:lnTo>
                  <a:lnTo>
                    <a:pt x="10" y="82"/>
                  </a:lnTo>
                  <a:lnTo>
                    <a:pt x="6" y="91"/>
                  </a:lnTo>
                  <a:lnTo>
                    <a:pt x="3" y="99"/>
                  </a:lnTo>
                  <a:lnTo>
                    <a:pt x="0" y="108"/>
                  </a:lnTo>
                  <a:lnTo>
                    <a:pt x="0" y="110"/>
                  </a:lnTo>
                  <a:lnTo>
                    <a:pt x="4" y="112"/>
                  </a:lnTo>
                  <a:lnTo>
                    <a:pt x="8" y="115"/>
                  </a:lnTo>
                  <a:lnTo>
                    <a:pt x="16" y="116"/>
                  </a:lnTo>
                  <a:lnTo>
                    <a:pt x="22" y="116"/>
                  </a:lnTo>
                  <a:lnTo>
                    <a:pt x="29" y="115"/>
                  </a:lnTo>
                  <a:lnTo>
                    <a:pt x="34" y="112"/>
                  </a:lnTo>
                  <a:lnTo>
                    <a:pt x="38" y="108"/>
                  </a:lnTo>
                  <a:close/>
                </a:path>
              </a:pathLst>
            </a:custGeom>
            <a:solidFill>
              <a:srgbClr val="849B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69" name="Picture 2" descr="C:\Users\craynaud.MTX\AppData\Local\Microsoft\Windows\Temporary Internet Files\Content.IE5\H04K8OSY\MC900346857[1].wm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142" y="3719875"/>
            <a:ext cx="338166" cy="566111"/>
          </a:xfrm>
          <a:prstGeom prst="rect">
            <a:avLst/>
          </a:prstGeom>
          <a:noFill/>
        </p:spPr>
      </p:pic>
      <p:grpSp>
        <p:nvGrpSpPr>
          <p:cNvPr id="70" name="Group 25"/>
          <p:cNvGrpSpPr>
            <a:grpSpLocks noChangeAspect="1"/>
          </p:cNvGrpSpPr>
          <p:nvPr/>
        </p:nvGrpSpPr>
        <p:grpSpPr bwMode="auto">
          <a:xfrm>
            <a:off x="260350" y="5245101"/>
            <a:ext cx="338138" cy="565150"/>
            <a:chOff x="164" y="2950"/>
            <a:chExt cx="213" cy="356"/>
          </a:xfrm>
        </p:grpSpPr>
        <p:sp>
          <p:nvSpPr>
            <p:cNvPr id="71" name="AutoShape 24"/>
            <p:cNvSpPr>
              <a:spLocks noChangeAspect="1" noChangeArrowheads="1" noTextEdit="1"/>
            </p:cNvSpPr>
            <p:nvPr/>
          </p:nvSpPr>
          <p:spPr bwMode="auto">
            <a:xfrm>
              <a:off x="164" y="2950"/>
              <a:ext cx="213" cy="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2" name="Freeform 26"/>
            <p:cNvSpPr>
              <a:spLocks/>
            </p:cNvSpPr>
            <p:nvPr/>
          </p:nvSpPr>
          <p:spPr bwMode="auto">
            <a:xfrm>
              <a:off x="235" y="2950"/>
              <a:ext cx="142" cy="356"/>
            </a:xfrm>
            <a:custGeom>
              <a:avLst/>
              <a:gdLst/>
              <a:ahLst/>
              <a:cxnLst>
                <a:cxn ang="0">
                  <a:pos x="53" y="0"/>
                </a:cxn>
                <a:cxn ang="0">
                  <a:pos x="374" y="0"/>
                </a:cxn>
                <a:cxn ang="0">
                  <a:pos x="384" y="1"/>
                </a:cxn>
                <a:cxn ang="0">
                  <a:pos x="394" y="4"/>
                </a:cxn>
                <a:cxn ang="0">
                  <a:pos x="403" y="9"/>
                </a:cxn>
                <a:cxn ang="0">
                  <a:pos x="412" y="15"/>
                </a:cxn>
                <a:cxn ang="0">
                  <a:pos x="418" y="24"/>
                </a:cxn>
                <a:cxn ang="0">
                  <a:pos x="423" y="33"/>
                </a:cxn>
                <a:cxn ang="0">
                  <a:pos x="426" y="42"/>
                </a:cxn>
                <a:cxn ang="0">
                  <a:pos x="427" y="53"/>
                </a:cxn>
                <a:cxn ang="0">
                  <a:pos x="427" y="1015"/>
                </a:cxn>
                <a:cxn ang="0">
                  <a:pos x="426" y="1026"/>
                </a:cxn>
                <a:cxn ang="0">
                  <a:pos x="423" y="1035"/>
                </a:cxn>
                <a:cxn ang="0">
                  <a:pos x="418" y="1044"/>
                </a:cxn>
                <a:cxn ang="0">
                  <a:pos x="412" y="1053"/>
                </a:cxn>
                <a:cxn ang="0">
                  <a:pos x="403" y="1059"/>
                </a:cxn>
                <a:cxn ang="0">
                  <a:pos x="394" y="1064"/>
                </a:cxn>
                <a:cxn ang="0">
                  <a:pos x="384" y="1067"/>
                </a:cxn>
                <a:cxn ang="0">
                  <a:pos x="374" y="1068"/>
                </a:cxn>
                <a:cxn ang="0">
                  <a:pos x="53" y="1068"/>
                </a:cxn>
                <a:cxn ang="0">
                  <a:pos x="42" y="1067"/>
                </a:cxn>
                <a:cxn ang="0">
                  <a:pos x="32" y="1064"/>
                </a:cxn>
                <a:cxn ang="0">
                  <a:pos x="24" y="1059"/>
                </a:cxn>
                <a:cxn ang="0">
                  <a:pos x="15" y="1053"/>
                </a:cxn>
                <a:cxn ang="0">
                  <a:pos x="8" y="1044"/>
                </a:cxn>
                <a:cxn ang="0">
                  <a:pos x="4" y="1035"/>
                </a:cxn>
                <a:cxn ang="0">
                  <a:pos x="1" y="1026"/>
                </a:cxn>
                <a:cxn ang="0">
                  <a:pos x="0" y="1015"/>
                </a:cxn>
                <a:cxn ang="0">
                  <a:pos x="0" y="53"/>
                </a:cxn>
                <a:cxn ang="0">
                  <a:pos x="1" y="42"/>
                </a:cxn>
                <a:cxn ang="0">
                  <a:pos x="4" y="33"/>
                </a:cxn>
                <a:cxn ang="0">
                  <a:pos x="8" y="24"/>
                </a:cxn>
                <a:cxn ang="0">
                  <a:pos x="15" y="15"/>
                </a:cxn>
                <a:cxn ang="0">
                  <a:pos x="24" y="9"/>
                </a:cxn>
                <a:cxn ang="0">
                  <a:pos x="32" y="4"/>
                </a:cxn>
                <a:cxn ang="0">
                  <a:pos x="42" y="1"/>
                </a:cxn>
                <a:cxn ang="0">
                  <a:pos x="53" y="0"/>
                </a:cxn>
                <a:cxn ang="0">
                  <a:pos x="53" y="0"/>
                </a:cxn>
              </a:cxnLst>
              <a:rect l="0" t="0" r="r" b="b"/>
              <a:pathLst>
                <a:path w="427" h="1068">
                  <a:moveTo>
                    <a:pt x="53" y="0"/>
                  </a:moveTo>
                  <a:lnTo>
                    <a:pt x="374" y="0"/>
                  </a:lnTo>
                  <a:lnTo>
                    <a:pt x="384" y="1"/>
                  </a:lnTo>
                  <a:lnTo>
                    <a:pt x="394" y="4"/>
                  </a:lnTo>
                  <a:lnTo>
                    <a:pt x="403" y="9"/>
                  </a:lnTo>
                  <a:lnTo>
                    <a:pt x="412" y="15"/>
                  </a:lnTo>
                  <a:lnTo>
                    <a:pt x="418" y="24"/>
                  </a:lnTo>
                  <a:lnTo>
                    <a:pt x="423" y="33"/>
                  </a:lnTo>
                  <a:lnTo>
                    <a:pt x="426" y="42"/>
                  </a:lnTo>
                  <a:lnTo>
                    <a:pt x="427" y="53"/>
                  </a:lnTo>
                  <a:lnTo>
                    <a:pt x="427" y="1015"/>
                  </a:lnTo>
                  <a:lnTo>
                    <a:pt x="426" y="1026"/>
                  </a:lnTo>
                  <a:lnTo>
                    <a:pt x="423" y="1035"/>
                  </a:lnTo>
                  <a:lnTo>
                    <a:pt x="418" y="1044"/>
                  </a:lnTo>
                  <a:lnTo>
                    <a:pt x="412" y="1053"/>
                  </a:lnTo>
                  <a:lnTo>
                    <a:pt x="403" y="1059"/>
                  </a:lnTo>
                  <a:lnTo>
                    <a:pt x="394" y="1064"/>
                  </a:lnTo>
                  <a:lnTo>
                    <a:pt x="384" y="1067"/>
                  </a:lnTo>
                  <a:lnTo>
                    <a:pt x="374" y="1068"/>
                  </a:lnTo>
                  <a:lnTo>
                    <a:pt x="53" y="1068"/>
                  </a:lnTo>
                  <a:lnTo>
                    <a:pt x="42" y="1067"/>
                  </a:lnTo>
                  <a:lnTo>
                    <a:pt x="32" y="1064"/>
                  </a:lnTo>
                  <a:lnTo>
                    <a:pt x="24" y="1059"/>
                  </a:lnTo>
                  <a:lnTo>
                    <a:pt x="15" y="1053"/>
                  </a:lnTo>
                  <a:lnTo>
                    <a:pt x="8" y="1044"/>
                  </a:lnTo>
                  <a:lnTo>
                    <a:pt x="4" y="1035"/>
                  </a:lnTo>
                  <a:lnTo>
                    <a:pt x="1" y="1026"/>
                  </a:lnTo>
                  <a:lnTo>
                    <a:pt x="0" y="1015"/>
                  </a:lnTo>
                  <a:lnTo>
                    <a:pt x="0" y="53"/>
                  </a:lnTo>
                  <a:lnTo>
                    <a:pt x="1" y="42"/>
                  </a:lnTo>
                  <a:lnTo>
                    <a:pt x="4" y="33"/>
                  </a:lnTo>
                  <a:lnTo>
                    <a:pt x="8" y="24"/>
                  </a:lnTo>
                  <a:lnTo>
                    <a:pt x="15" y="15"/>
                  </a:lnTo>
                  <a:lnTo>
                    <a:pt x="24" y="9"/>
                  </a:lnTo>
                  <a:lnTo>
                    <a:pt x="32" y="4"/>
                  </a:lnTo>
                  <a:lnTo>
                    <a:pt x="42" y="1"/>
                  </a:lnTo>
                  <a:lnTo>
                    <a:pt x="53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496B4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3" name="Freeform 27"/>
            <p:cNvSpPr>
              <a:spLocks/>
            </p:cNvSpPr>
            <p:nvPr/>
          </p:nvSpPr>
          <p:spPr bwMode="auto">
            <a:xfrm>
              <a:off x="164" y="3084"/>
              <a:ext cx="71" cy="60"/>
            </a:xfrm>
            <a:custGeom>
              <a:avLst/>
              <a:gdLst/>
              <a:ahLst/>
              <a:cxnLst>
                <a:cxn ang="0">
                  <a:pos x="213" y="0"/>
                </a:cxn>
                <a:cxn ang="0">
                  <a:pos x="0" y="0"/>
                </a:cxn>
                <a:cxn ang="0">
                  <a:pos x="4" y="30"/>
                </a:cxn>
                <a:cxn ang="0">
                  <a:pos x="5" y="31"/>
                </a:cxn>
                <a:cxn ang="0">
                  <a:pos x="11" y="37"/>
                </a:cxn>
                <a:cxn ang="0">
                  <a:pos x="17" y="43"/>
                </a:cxn>
                <a:cxn ang="0">
                  <a:pos x="27" y="53"/>
                </a:cxn>
                <a:cxn ang="0">
                  <a:pos x="38" y="64"/>
                </a:cxn>
                <a:cxn ang="0">
                  <a:pos x="51" y="76"/>
                </a:cxn>
                <a:cxn ang="0">
                  <a:pos x="67" y="89"/>
                </a:cxn>
                <a:cxn ang="0">
                  <a:pos x="82" y="103"/>
                </a:cxn>
                <a:cxn ang="0">
                  <a:pos x="98" y="116"/>
                </a:cxn>
                <a:cxn ang="0">
                  <a:pos x="116" y="130"/>
                </a:cxn>
                <a:cxn ang="0">
                  <a:pos x="133" y="142"/>
                </a:cxn>
                <a:cxn ang="0">
                  <a:pos x="150" y="154"/>
                </a:cxn>
                <a:cxn ang="0">
                  <a:pos x="167" y="164"/>
                </a:cxn>
                <a:cxn ang="0">
                  <a:pos x="183" y="172"/>
                </a:cxn>
                <a:cxn ang="0">
                  <a:pos x="198" y="177"/>
                </a:cxn>
                <a:cxn ang="0">
                  <a:pos x="213" y="180"/>
                </a:cxn>
                <a:cxn ang="0">
                  <a:pos x="214" y="137"/>
                </a:cxn>
                <a:cxn ang="0">
                  <a:pos x="214" y="76"/>
                </a:cxn>
                <a:cxn ang="0">
                  <a:pos x="213" y="22"/>
                </a:cxn>
                <a:cxn ang="0">
                  <a:pos x="213" y="0"/>
                </a:cxn>
              </a:cxnLst>
              <a:rect l="0" t="0" r="r" b="b"/>
              <a:pathLst>
                <a:path w="214" h="180">
                  <a:moveTo>
                    <a:pt x="213" y="0"/>
                  </a:moveTo>
                  <a:lnTo>
                    <a:pt x="0" y="0"/>
                  </a:lnTo>
                  <a:lnTo>
                    <a:pt x="4" y="30"/>
                  </a:lnTo>
                  <a:lnTo>
                    <a:pt x="5" y="31"/>
                  </a:lnTo>
                  <a:lnTo>
                    <a:pt x="11" y="37"/>
                  </a:lnTo>
                  <a:lnTo>
                    <a:pt x="17" y="43"/>
                  </a:lnTo>
                  <a:lnTo>
                    <a:pt x="27" y="53"/>
                  </a:lnTo>
                  <a:lnTo>
                    <a:pt x="38" y="64"/>
                  </a:lnTo>
                  <a:lnTo>
                    <a:pt x="51" y="76"/>
                  </a:lnTo>
                  <a:lnTo>
                    <a:pt x="67" y="89"/>
                  </a:lnTo>
                  <a:lnTo>
                    <a:pt x="82" y="103"/>
                  </a:lnTo>
                  <a:lnTo>
                    <a:pt x="98" y="116"/>
                  </a:lnTo>
                  <a:lnTo>
                    <a:pt x="116" y="130"/>
                  </a:lnTo>
                  <a:lnTo>
                    <a:pt x="133" y="142"/>
                  </a:lnTo>
                  <a:lnTo>
                    <a:pt x="150" y="154"/>
                  </a:lnTo>
                  <a:lnTo>
                    <a:pt x="167" y="164"/>
                  </a:lnTo>
                  <a:lnTo>
                    <a:pt x="183" y="172"/>
                  </a:lnTo>
                  <a:lnTo>
                    <a:pt x="198" y="177"/>
                  </a:lnTo>
                  <a:lnTo>
                    <a:pt x="213" y="180"/>
                  </a:lnTo>
                  <a:lnTo>
                    <a:pt x="214" y="137"/>
                  </a:lnTo>
                  <a:lnTo>
                    <a:pt x="214" y="76"/>
                  </a:lnTo>
                  <a:lnTo>
                    <a:pt x="213" y="22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496B4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4" name="Freeform 28"/>
            <p:cNvSpPr>
              <a:spLocks/>
            </p:cNvSpPr>
            <p:nvPr/>
          </p:nvSpPr>
          <p:spPr bwMode="auto">
            <a:xfrm>
              <a:off x="164" y="3195"/>
              <a:ext cx="71" cy="60"/>
            </a:xfrm>
            <a:custGeom>
              <a:avLst/>
              <a:gdLst/>
              <a:ahLst/>
              <a:cxnLst>
                <a:cxn ang="0">
                  <a:pos x="213" y="0"/>
                </a:cxn>
                <a:cxn ang="0">
                  <a:pos x="0" y="0"/>
                </a:cxn>
                <a:cxn ang="0">
                  <a:pos x="4" y="30"/>
                </a:cxn>
                <a:cxn ang="0">
                  <a:pos x="5" y="31"/>
                </a:cxn>
                <a:cxn ang="0">
                  <a:pos x="11" y="37"/>
                </a:cxn>
                <a:cxn ang="0">
                  <a:pos x="17" y="43"/>
                </a:cxn>
                <a:cxn ang="0">
                  <a:pos x="27" y="53"/>
                </a:cxn>
                <a:cxn ang="0">
                  <a:pos x="38" y="64"/>
                </a:cxn>
                <a:cxn ang="0">
                  <a:pos x="51" y="76"/>
                </a:cxn>
                <a:cxn ang="0">
                  <a:pos x="67" y="89"/>
                </a:cxn>
                <a:cxn ang="0">
                  <a:pos x="82" y="103"/>
                </a:cxn>
                <a:cxn ang="0">
                  <a:pos x="98" y="116"/>
                </a:cxn>
                <a:cxn ang="0">
                  <a:pos x="116" y="131"/>
                </a:cxn>
                <a:cxn ang="0">
                  <a:pos x="133" y="142"/>
                </a:cxn>
                <a:cxn ang="0">
                  <a:pos x="150" y="154"/>
                </a:cxn>
                <a:cxn ang="0">
                  <a:pos x="167" y="164"/>
                </a:cxn>
                <a:cxn ang="0">
                  <a:pos x="183" y="172"/>
                </a:cxn>
                <a:cxn ang="0">
                  <a:pos x="198" y="177"/>
                </a:cxn>
                <a:cxn ang="0">
                  <a:pos x="213" y="181"/>
                </a:cxn>
                <a:cxn ang="0">
                  <a:pos x="214" y="137"/>
                </a:cxn>
                <a:cxn ang="0">
                  <a:pos x="214" y="76"/>
                </a:cxn>
                <a:cxn ang="0">
                  <a:pos x="213" y="23"/>
                </a:cxn>
                <a:cxn ang="0">
                  <a:pos x="213" y="0"/>
                </a:cxn>
              </a:cxnLst>
              <a:rect l="0" t="0" r="r" b="b"/>
              <a:pathLst>
                <a:path w="214" h="181">
                  <a:moveTo>
                    <a:pt x="213" y="0"/>
                  </a:moveTo>
                  <a:lnTo>
                    <a:pt x="0" y="0"/>
                  </a:lnTo>
                  <a:lnTo>
                    <a:pt x="4" y="30"/>
                  </a:lnTo>
                  <a:lnTo>
                    <a:pt x="5" y="31"/>
                  </a:lnTo>
                  <a:lnTo>
                    <a:pt x="11" y="37"/>
                  </a:lnTo>
                  <a:lnTo>
                    <a:pt x="17" y="43"/>
                  </a:lnTo>
                  <a:lnTo>
                    <a:pt x="27" y="53"/>
                  </a:lnTo>
                  <a:lnTo>
                    <a:pt x="38" y="64"/>
                  </a:lnTo>
                  <a:lnTo>
                    <a:pt x="51" y="76"/>
                  </a:lnTo>
                  <a:lnTo>
                    <a:pt x="67" y="89"/>
                  </a:lnTo>
                  <a:lnTo>
                    <a:pt x="82" y="103"/>
                  </a:lnTo>
                  <a:lnTo>
                    <a:pt x="98" y="116"/>
                  </a:lnTo>
                  <a:lnTo>
                    <a:pt x="116" y="131"/>
                  </a:lnTo>
                  <a:lnTo>
                    <a:pt x="133" y="142"/>
                  </a:lnTo>
                  <a:lnTo>
                    <a:pt x="150" y="154"/>
                  </a:lnTo>
                  <a:lnTo>
                    <a:pt x="167" y="164"/>
                  </a:lnTo>
                  <a:lnTo>
                    <a:pt x="183" y="172"/>
                  </a:lnTo>
                  <a:lnTo>
                    <a:pt x="198" y="177"/>
                  </a:lnTo>
                  <a:lnTo>
                    <a:pt x="213" y="181"/>
                  </a:lnTo>
                  <a:lnTo>
                    <a:pt x="214" y="137"/>
                  </a:lnTo>
                  <a:lnTo>
                    <a:pt x="214" y="76"/>
                  </a:lnTo>
                  <a:lnTo>
                    <a:pt x="213" y="23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496B4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5" name="Freeform 29"/>
            <p:cNvSpPr>
              <a:spLocks/>
            </p:cNvSpPr>
            <p:nvPr/>
          </p:nvSpPr>
          <p:spPr bwMode="auto">
            <a:xfrm>
              <a:off x="264" y="2974"/>
              <a:ext cx="84" cy="83"/>
            </a:xfrm>
            <a:custGeom>
              <a:avLst/>
              <a:gdLst/>
              <a:ahLst/>
              <a:cxnLst>
                <a:cxn ang="0">
                  <a:pos x="0" y="125"/>
                </a:cxn>
                <a:cxn ang="0">
                  <a:pos x="2" y="100"/>
                </a:cxn>
                <a:cxn ang="0">
                  <a:pos x="10" y="76"/>
                </a:cxn>
                <a:cxn ang="0">
                  <a:pos x="22" y="55"/>
                </a:cxn>
                <a:cxn ang="0">
                  <a:pos x="37" y="37"/>
                </a:cxn>
                <a:cxn ang="0">
                  <a:pos x="54" y="22"/>
                </a:cxn>
                <a:cxn ang="0">
                  <a:pos x="76" y="10"/>
                </a:cxn>
                <a:cxn ang="0">
                  <a:pos x="100" y="2"/>
                </a:cxn>
                <a:cxn ang="0">
                  <a:pos x="125" y="0"/>
                </a:cxn>
                <a:cxn ang="0">
                  <a:pos x="150" y="2"/>
                </a:cxn>
                <a:cxn ang="0">
                  <a:pos x="174" y="10"/>
                </a:cxn>
                <a:cxn ang="0">
                  <a:pos x="196" y="22"/>
                </a:cxn>
                <a:cxn ang="0">
                  <a:pos x="215" y="37"/>
                </a:cxn>
                <a:cxn ang="0">
                  <a:pos x="229" y="55"/>
                </a:cxn>
                <a:cxn ang="0">
                  <a:pos x="241" y="76"/>
                </a:cxn>
                <a:cxn ang="0">
                  <a:pos x="248" y="100"/>
                </a:cxn>
                <a:cxn ang="0">
                  <a:pos x="251" y="125"/>
                </a:cxn>
                <a:cxn ang="0">
                  <a:pos x="248" y="150"/>
                </a:cxn>
                <a:cxn ang="0">
                  <a:pos x="241" y="174"/>
                </a:cxn>
                <a:cxn ang="0">
                  <a:pos x="229" y="196"/>
                </a:cxn>
                <a:cxn ang="0">
                  <a:pos x="215" y="213"/>
                </a:cxn>
                <a:cxn ang="0">
                  <a:pos x="196" y="228"/>
                </a:cxn>
                <a:cxn ang="0">
                  <a:pos x="174" y="240"/>
                </a:cxn>
                <a:cxn ang="0">
                  <a:pos x="150" y="248"/>
                </a:cxn>
                <a:cxn ang="0">
                  <a:pos x="125" y="250"/>
                </a:cxn>
                <a:cxn ang="0">
                  <a:pos x="100" y="248"/>
                </a:cxn>
                <a:cxn ang="0">
                  <a:pos x="76" y="240"/>
                </a:cxn>
                <a:cxn ang="0">
                  <a:pos x="54" y="228"/>
                </a:cxn>
                <a:cxn ang="0">
                  <a:pos x="37" y="213"/>
                </a:cxn>
                <a:cxn ang="0">
                  <a:pos x="22" y="196"/>
                </a:cxn>
                <a:cxn ang="0">
                  <a:pos x="10" y="174"/>
                </a:cxn>
                <a:cxn ang="0">
                  <a:pos x="2" y="150"/>
                </a:cxn>
                <a:cxn ang="0">
                  <a:pos x="0" y="125"/>
                </a:cxn>
              </a:cxnLst>
              <a:rect l="0" t="0" r="r" b="b"/>
              <a:pathLst>
                <a:path w="251" h="250">
                  <a:moveTo>
                    <a:pt x="0" y="125"/>
                  </a:moveTo>
                  <a:lnTo>
                    <a:pt x="2" y="100"/>
                  </a:lnTo>
                  <a:lnTo>
                    <a:pt x="10" y="76"/>
                  </a:lnTo>
                  <a:lnTo>
                    <a:pt x="22" y="55"/>
                  </a:lnTo>
                  <a:lnTo>
                    <a:pt x="37" y="37"/>
                  </a:lnTo>
                  <a:lnTo>
                    <a:pt x="54" y="22"/>
                  </a:lnTo>
                  <a:lnTo>
                    <a:pt x="76" y="10"/>
                  </a:lnTo>
                  <a:lnTo>
                    <a:pt x="100" y="2"/>
                  </a:lnTo>
                  <a:lnTo>
                    <a:pt x="125" y="0"/>
                  </a:lnTo>
                  <a:lnTo>
                    <a:pt x="150" y="2"/>
                  </a:lnTo>
                  <a:lnTo>
                    <a:pt x="174" y="10"/>
                  </a:lnTo>
                  <a:lnTo>
                    <a:pt x="196" y="22"/>
                  </a:lnTo>
                  <a:lnTo>
                    <a:pt x="215" y="37"/>
                  </a:lnTo>
                  <a:lnTo>
                    <a:pt x="229" y="55"/>
                  </a:lnTo>
                  <a:lnTo>
                    <a:pt x="241" y="76"/>
                  </a:lnTo>
                  <a:lnTo>
                    <a:pt x="248" y="100"/>
                  </a:lnTo>
                  <a:lnTo>
                    <a:pt x="251" y="125"/>
                  </a:lnTo>
                  <a:lnTo>
                    <a:pt x="248" y="150"/>
                  </a:lnTo>
                  <a:lnTo>
                    <a:pt x="241" y="174"/>
                  </a:lnTo>
                  <a:lnTo>
                    <a:pt x="229" y="196"/>
                  </a:lnTo>
                  <a:lnTo>
                    <a:pt x="215" y="213"/>
                  </a:lnTo>
                  <a:lnTo>
                    <a:pt x="196" y="228"/>
                  </a:lnTo>
                  <a:lnTo>
                    <a:pt x="174" y="240"/>
                  </a:lnTo>
                  <a:lnTo>
                    <a:pt x="150" y="248"/>
                  </a:lnTo>
                  <a:lnTo>
                    <a:pt x="125" y="250"/>
                  </a:lnTo>
                  <a:lnTo>
                    <a:pt x="100" y="248"/>
                  </a:lnTo>
                  <a:lnTo>
                    <a:pt x="76" y="240"/>
                  </a:lnTo>
                  <a:lnTo>
                    <a:pt x="54" y="228"/>
                  </a:lnTo>
                  <a:lnTo>
                    <a:pt x="37" y="213"/>
                  </a:lnTo>
                  <a:lnTo>
                    <a:pt x="22" y="196"/>
                  </a:lnTo>
                  <a:lnTo>
                    <a:pt x="10" y="174"/>
                  </a:lnTo>
                  <a:lnTo>
                    <a:pt x="2" y="150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6" name="Freeform 30"/>
            <p:cNvSpPr>
              <a:spLocks/>
            </p:cNvSpPr>
            <p:nvPr/>
          </p:nvSpPr>
          <p:spPr bwMode="auto">
            <a:xfrm>
              <a:off x="259" y="2967"/>
              <a:ext cx="93" cy="38"/>
            </a:xfrm>
            <a:custGeom>
              <a:avLst/>
              <a:gdLst/>
              <a:ahLst/>
              <a:cxnLst>
                <a:cxn ang="0">
                  <a:pos x="37" y="108"/>
                </a:cxn>
                <a:cxn ang="0">
                  <a:pos x="43" y="93"/>
                </a:cxn>
                <a:cxn ang="0">
                  <a:pos x="53" y="79"/>
                </a:cxn>
                <a:cxn ang="0">
                  <a:pos x="64" y="67"/>
                </a:cxn>
                <a:cxn ang="0">
                  <a:pos x="76" y="56"/>
                </a:cxn>
                <a:cxn ang="0">
                  <a:pos x="90" y="47"/>
                </a:cxn>
                <a:cxn ang="0">
                  <a:pos x="106" y="40"/>
                </a:cxn>
                <a:cxn ang="0">
                  <a:pos x="123" y="36"/>
                </a:cxn>
                <a:cxn ang="0">
                  <a:pos x="140" y="35"/>
                </a:cxn>
                <a:cxn ang="0">
                  <a:pos x="158" y="36"/>
                </a:cxn>
                <a:cxn ang="0">
                  <a:pos x="174" y="40"/>
                </a:cxn>
                <a:cxn ang="0">
                  <a:pos x="190" y="47"/>
                </a:cxn>
                <a:cxn ang="0">
                  <a:pos x="205" y="56"/>
                </a:cxn>
                <a:cxn ang="0">
                  <a:pos x="217" y="67"/>
                </a:cxn>
                <a:cxn ang="0">
                  <a:pos x="228" y="79"/>
                </a:cxn>
                <a:cxn ang="0">
                  <a:pos x="237" y="93"/>
                </a:cxn>
                <a:cxn ang="0">
                  <a:pos x="244" y="108"/>
                </a:cxn>
                <a:cxn ang="0">
                  <a:pos x="251" y="108"/>
                </a:cxn>
                <a:cxn ang="0">
                  <a:pos x="259" y="108"/>
                </a:cxn>
                <a:cxn ang="0">
                  <a:pos x="265" y="108"/>
                </a:cxn>
                <a:cxn ang="0">
                  <a:pos x="270" y="108"/>
                </a:cxn>
                <a:cxn ang="0">
                  <a:pos x="274" y="108"/>
                </a:cxn>
                <a:cxn ang="0">
                  <a:pos x="278" y="108"/>
                </a:cxn>
                <a:cxn ang="0">
                  <a:pos x="279" y="108"/>
                </a:cxn>
                <a:cxn ang="0">
                  <a:pos x="280" y="108"/>
                </a:cxn>
                <a:cxn ang="0">
                  <a:pos x="278" y="99"/>
                </a:cxn>
                <a:cxn ang="0">
                  <a:pos x="275" y="92"/>
                </a:cxn>
                <a:cxn ang="0">
                  <a:pos x="272" y="83"/>
                </a:cxn>
                <a:cxn ang="0">
                  <a:pos x="268" y="75"/>
                </a:cxn>
                <a:cxn ang="0">
                  <a:pos x="257" y="59"/>
                </a:cxn>
                <a:cxn ang="0">
                  <a:pos x="245" y="45"/>
                </a:cxn>
                <a:cxn ang="0">
                  <a:pos x="231" y="32"/>
                </a:cxn>
                <a:cxn ang="0">
                  <a:pos x="216" y="21"/>
                </a:cxn>
                <a:cxn ang="0">
                  <a:pos x="198" y="12"/>
                </a:cxn>
                <a:cxn ang="0">
                  <a:pos x="180" y="6"/>
                </a:cxn>
                <a:cxn ang="0">
                  <a:pos x="160" y="1"/>
                </a:cxn>
                <a:cxn ang="0">
                  <a:pos x="140" y="0"/>
                </a:cxn>
                <a:cxn ang="0">
                  <a:pos x="121" y="1"/>
                </a:cxn>
                <a:cxn ang="0">
                  <a:pos x="101" y="6"/>
                </a:cxn>
                <a:cxn ang="0">
                  <a:pos x="82" y="12"/>
                </a:cxn>
                <a:cxn ang="0">
                  <a:pos x="66" y="21"/>
                </a:cxn>
                <a:cxn ang="0">
                  <a:pos x="51" y="31"/>
                </a:cxn>
                <a:cxn ang="0">
                  <a:pos x="37" y="44"/>
                </a:cxn>
                <a:cxn ang="0">
                  <a:pos x="25" y="58"/>
                </a:cxn>
                <a:cxn ang="0">
                  <a:pos x="14" y="74"/>
                </a:cxn>
                <a:cxn ang="0">
                  <a:pos x="9" y="83"/>
                </a:cxn>
                <a:cxn ang="0">
                  <a:pos x="5" y="91"/>
                </a:cxn>
                <a:cxn ang="0">
                  <a:pos x="2" y="99"/>
                </a:cxn>
                <a:cxn ang="0">
                  <a:pos x="0" y="108"/>
                </a:cxn>
                <a:cxn ang="0">
                  <a:pos x="1" y="108"/>
                </a:cxn>
                <a:cxn ang="0">
                  <a:pos x="4" y="110"/>
                </a:cxn>
                <a:cxn ang="0">
                  <a:pos x="9" y="111"/>
                </a:cxn>
                <a:cxn ang="0">
                  <a:pos x="15" y="112"/>
                </a:cxn>
                <a:cxn ang="0">
                  <a:pos x="23" y="113"/>
                </a:cxn>
                <a:cxn ang="0">
                  <a:pos x="28" y="113"/>
                </a:cxn>
                <a:cxn ang="0">
                  <a:pos x="33" y="111"/>
                </a:cxn>
                <a:cxn ang="0">
                  <a:pos x="37" y="108"/>
                </a:cxn>
              </a:cxnLst>
              <a:rect l="0" t="0" r="r" b="b"/>
              <a:pathLst>
                <a:path w="280" h="113">
                  <a:moveTo>
                    <a:pt x="37" y="108"/>
                  </a:moveTo>
                  <a:lnTo>
                    <a:pt x="43" y="93"/>
                  </a:lnTo>
                  <a:lnTo>
                    <a:pt x="53" y="79"/>
                  </a:lnTo>
                  <a:lnTo>
                    <a:pt x="64" y="67"/>
                  </a:lnTo>
                  <a:lnTo>
                    <a:pt x="76" y="56"/>
                  </a:lnTo>
                  <a:lnTo>
                    <a:pt x="90" y="47"/>
                  </a:lnTo>
                  <a:lnTo>
                    <a:pt x="106" y="40"/>
                  </a:lnTo>
                  <a:lnTo>
                    <a:pt x="123" y="36"/>
                  </a:lnTo>
                  <a:lnTo>
                    <a:pt x="140" y="35"/>
                  </a:lnTo>
                  <a:lnTo>
                    <a:pt x="158" y="36"/>
                  </a:lnTo>
                  <a:lnTo>
                    <a:pt x="174" y="40"/>
                  </a:lnTo>
                  <a:lnTo>
                    <a:pt x="190" y="47"/>
                  </a:lnTo>
                  <a:lnTo>
                    <a:pt x="205" y="56"/>
                  </a:lnTo>
                  <a:lnTo>
                    <a:pt x="217" y="67"/>
                  </a:lnTo>
                  <a:lnTo>
                    <a:pt x="228" y="79"/>
                  </a:lnTo>
                  <a:lnTo>
                    <a:pt x="237" y="93"/>
                  </a:lnTo>
                  <a:lnTo>
                    <a:pt x="244" y="108"/>
                  </a:lnTo>
                  <a:lnTo>
                    <a:pt x="251" y="108"/>
                  </a:lnTo>
                  <a:lnTo>
                    <a:pt x="259" y="108"/>
                  </a:lnTo>
                  <a:lnTo>
                    <a:pt x="265" y="108"/>
                  </a:lnTo>
                  <a:lnTo>
                    <a:pt x="270" y="108"/>
                  </a:lnTo>
                  <a:lnTo>
                    <a:pt x="274" y="108"/>
                  </a:lnTo>
                  <a:lnTo>
                    <a:pt x="278" y="108"/>
                  </a:lnTo>
                  <a:lnTo>
                    <a:pt x="279" y="108"/>
                  </a:lnTo>
                  <a:lnTo>
                    <a:pt x="280" y="108"/>
                  </a:lnTo>
                  <a:lnTo>
                    <a:pt x="278" y="99"/>
                  </a:lnTo>
                  <a:lnTo>
                    <a:pt x="275" y="92"/>
                  </a:lnTo>
                  <a:lnTo>
                    <a:pt x="272" y="83"/>
                  </a:lnTo>
                  <a:lnTo>
                    <a:pt x="268" y="75"/>
                  </a:lnTo>
                  <a:lnTo>
                    <a:pt x="257" y="59"/>
                  </a:lnTo>
                  <a:lnTo>
                    <a:pt x="245" y="45"/>
                  </a:lnTo>
                  <a:lnTo>
                    <a:pt x="231" y="32"/>
                  </a:lnTo>
                  <a:lnTo>
                    <a:pt x="216" y="21"/>
                  </a:lnTo>
                  <a:lnTo>
                    <a:pt x="198" y="12"/>
                  </a:lnTo>
                  <a:lnTo>
                    <a:pt x="180" y="6"/>
                  </a:lnTo>
                  <a:lnTo>
                    <a:pt x="160" y="1"/>
                  </a:lnTo>
                  <a:lnTo>
                    <a:pt x="140" y="0"/>
                  </a:lnTo>
                  <a:lnTo>
                    <a:pt x="121" y="1"/>
                  </a:lnTo>
                  <a:lnTo>
                    <a:pt x="101" y="6"/>
                  </a:lnTo>
                  <a:lnTo>
                    <a:pt x="82" y="12"/>
                  </a:lnTo>
                  <a:lnTo>
                    <a:pt x="66" y="21"/>
                  </a:lnTo>
                  <a:lnTo>
                    <a:pt x="51" y="31"/>
                  </a:lnTo>
                  <a:lnTo>
                    <a:pt x="37" y="44"/>
                  </a:lnTo>
                  <a:lnTo>
                    <a:pt x="25" y="58"/>
                  </a:lnTo>
                  <a:lnTo>
                    <a:pt x="14" y="74"/>
                  </a:lnTo>
                  <a:lnTo>
                    <a:pt x="9" y="83"/>
                  </a:lnTo>
                  <a:lnTo>
                    <a:pt x="5" y="91"/>
                  </a:lnTo>
                  <a:lnTo>
                    <a:pt x="2" y="99"/>
                  </a:lnTo>
                  <a:lnTo>
                    <a:pt x="0" y="108"/>
                  </a:lnTo>
                  <a:lnTo>
                    <a:pt x="1" y="108"/>
                  </a:lnTo>
                  <a:lnTo>
                    <a:pt x="4" y="110"/>
                  </a:lnTo>
                  <a:lnTo>
                    <a:pt x="9" y="111"/>
                  </a:lnTo>
                  <a:lnTo>
                    <a:pt x="15" y="112"/>
                  </a:lnTo>
                  <a:lnTo>
                    <a:pt x="23" y="113"/>
                  </a:lnTo>
                  <a:lnTo>
                    <a:pt x="28" y="113"/>
                  </a:lnTo>
                  <a:lnTo>
                    <a:pt x="33" y="111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849B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7" name="Freeform 31"/>
            <p:cNvSpPr>
              <a:spLocks/>
            </p:cNvSpPr>
            <p:nvPr/>
          </p:nvSpPr>
          <p:spPr bwMode="auto">
            <a:xfrm>
              <a:off x="259" y="2967"/>
              <a:ext cx="93" cy="38"/>
            </a:xfrm>
            <a:custGeom>
              <a:avLst/>
              <a:gdLst/>
              <a:ahLst/>
              <a:cxnLst>
                <a:cxn ang="0">
                  <a:pos x="36" y="108"/>
                </a:cxn>
                <a:cxn ang="0">
                  <a:pos x="42" y="93"/>
                </a:cxn>
                <a:cxn ang="0">
                  <a:pos x="52" y="79"/>
                </a:cxn>
                <a:cxn ang="0">
                  <a:pos x="63" y="67"/>
                </a:cxn>
                <a:cxn ang="0">
                  <a:pos x="75" y="56"/>
                </a:cxn>
                <a:cxn ang="0">
                  <a:pos x="89" y="47"/>
                </a:cxn>
                <a:cxn ang="0">
                  <a:pos x="105" y="40"/>
                </a:cxn>
                <a:cxn ang="0">
                  <a:pos x="122" y="36"/>
                </a:cxn>
                <a:cxn ang="0">
                  <a:pos x="139" y="35"/>
                </a:cxn>
                <a:cxn ang="0">
                  <a:pos x="157" y="36"/>
                </a:cxn>
                <a:cxn ang="0">
                  <a:pos x="173" y="40"/>
                </a:cxn>
                <a:cxn ang="0">
                  <a:pos x="189" y="47"/>
                </a:cxn>
                <a:cxn ang="0">
                  <a:pos x="204" y="56"/>
                </a:cxn>
                <a:cxn ang="0">
                  <a:pos x="216" y="67"/>
                </a:cxn>
                <a:cxn ang="0">
                  <a:pos x="227" y="79"/>
                </a:cxn>
                <a:cxn ang="0">
                  <a:pos x="236" y="93"/>
                </a:cxn>
                <a:cxn ang="0">
                  <a:pos x="243" y="108"/>
                </a:cxn>
                <a:cxn ang="0">
                  <a:pos x="250" y="108"/>
                </a:cxn>
                <a:cxn ang="0">
                  <a:pos x="258" y="108"/>
                </a:cxn>
                <a:cxn ang="0">
                  <a:pos x="264" y="108"/>
                </a:cxn>
                <a:cxn ang="0">
                  <a:pos x="269" y="108"/>
                </a:cxn>
                <a:cxn ang="0">
                  <a:pos x="273" y="108"/>
                </a:cxn>
                <a:cxn ang="0">
                  <a:pos x="277" y="108"/>
                </a:cxn>
                <a:cxn ang="0">
                  <a:pos x="278" y="108"/>
                </a:cxn>
                <a:cxn ang="0">
                  <a:pos x="279" y="108"/>
                </a:cxn>
                <a:cxn ang="0">
                  <a:pos x="277" y="99"/>
                </a:cxn>
                <a:cxn ang="0">
                  <a:pos x="274" y="92"/>
                </a:cxn>
                <a:cxn ang="0">
                  <a:pos x="271" y="83"/>
                </a:cxn>
                <a:cxn ang="0">
                  <a:pos x="267" y="75"/>
                </a:cxn>
                <a:cxn ang="0">
                  <a:pos x="256" y="59"/>
                </a:cxn>
                <a:cxn ang="0">
                  <a:pos x="244" y="45"/>
                </a:cxn>
                <a:cxn ang="0">
                  <a:pos x="230" y="32"/>
                </a:cxn>
                <a:cxn ang="0">
                  <a:pos x="215" y="21"/>
                </a:cxn>
                <a:cxn ang="0">
                  <a:pos x="197" y="12"/>
                </a:cxn>
                <a:cxn ang="0">
                  <a:pos x="179" y="6"/>
                </a:cxn>
                <a:cxn ang="0">
                  <a:pos x="159" y="1"/>
                </a:cxn>
                <a:cxn ang="0">
                  <a:pos x="139" y="0"/>
                </a:cxn>
                <a:cxn ang="0">
                  <a:pos x="120" y="1"/>
                </a:cxn>
                <a:cxn ang="0">
                  <a:pos x="100" y="6"/>
                </a:cxn>
                <a:cxn ang="0">
                  <a:pos x="81" y="12"/>
                </a:cxn>
                <a:cxn ang="0">
                  <a:pos x="65" y="21"/>
                </a:cxn>
                <a:cxn ang="0">
                  <a:pos x="50" y="31"/>
                </a:cxn>
                <a:cxn ang="0">
                  <a:pos x="36" y="44"/>
                </a:cxn>
                <a:cxn ang="0">
                  <a:pos x="24" y="58"/>
                </a:cxn>
                <a:cxn ang="0">
                  <a:pos x="13" y="74"/>
                </a:cxn>
                <a:cxn ang="0">
                  <a:pos x="8" y="83"/>
                </a:cxn>
                <a:cxn ang="0">
                  <a:pos x="5" y="91"/>
                </a:cxn>
                <a:cxn ang="0">
                  <a:pos x="2" y="99"/>
                </a:cxn>
                <a:cxn ang="0">
                  <a:pos x="0" y="108"/>
                </a:cxn>
                <a:cxn ang="0">
                  <a:pos x="1" y="108"/>
                </a:cxn>
                <a:cxn ang="0">
                  <a:pos x="4" y="110"/>
                </a:cxn>
                <a:cxn ang="0">
                  <a:pos x="8" y="111"/>
                </a:cxn>
                <a:cxn ang="0">
                  <a:pos x="15" y="112"/>
                </a:cxn>
                <a:cxn ang="0">
                  <a:pos x="22" y="113"/>
                </a:cxn>
                <a:cxn ang="0">
                  <a:pos x="27" y="113"/>
                </a:cxn>
                <a:cxn ang="0">
                  <a:pos x="32" y="111"/>
                </a:cxn>
                <a:cxn ang="0">
                  <a:pos x="36" y="108"/>
                </a:cxn>
              </a:cxnLst>
              <a:rect l="0" t="0" r="r" b="b"/>
              <a:pathLst>
                <a:path w="279" h="113">
                  <a:moveTo>
                    <a:pt x="36" y="108"/>
                  </a:moveTo>
                  <a:lnTo>
                    <a:pt x="42" y="93"/>
                  </a:lnTo>
                  <a:lnTo>
                    <a:pt x="52" y="79"/>
                  </a:lnTo>
                  <a:lnTo>
                    <a:pt x="63" y="67"/>
                  </a:lnTo>
                  <a:lnTo>
                    <a:pt x="75" y="56"/>
                  </a:lnTo>
                  <a:lnTo>
                    <a:pt x="89" y="47"/>
                  </a:lnTo>
                  <a:lnTo>
                    <a:pt x="105" y="40"/>
                  </a:lnTo>
                  <a:lnTo>
                    <a:pt x="122" y="36"/>
                  </a:lnTo>
                  <a:lnTo>
                    <a:pt x="139" y="35"/>
                  </a:lnTo>
                  <a:lnTo>
                    <a:pt x="157" y="36"/>
                  </a:lnTo>
                  <a:lnTo>
                    <a:pt x="173" y="40"/>
                  </a:lnTo>
                  <a:lnTo>
                    <a:pt x="189" y="47"/>
                  </a:lnTo>
                  <a:lnTo>
                    <a:pt x="204" y="56"/>
                  </a:lnTo>
                  <a:lnTo>
                    <a:pt x="216" y="67"/>
                  </a:lnTo>
                  <a:lnTo>
                    <a:pt x="227" y="79"/>
                  </a:lnTo>
                  <a:lnTo>
                    <a:pt x="236" y="93"/>
                  </a:lnTo>
                  <a:lnTo>
                    <a:pt x="243" y="108"/>
                  </a:lnTo>
                  <a:lnTo>
                    <a:pt x="250" y="108"/>
                  </a:lnTo>
                  <a:lnTo>
                    <a:pt x="258" y="108"/>
                  </a:lnTo>
                  <a:lnTo>
                    <a:pt x="264" y="108"/>
                  </a:lnTo>
                  <a:lnTo>
                    <a:pt x="269" y="108"/>
                  </a:lnTo>
                  <a:lnTo>
                    <a:pt x="273" y="108"/>
                  </a:lnTo>
                  <a:lnTo>
                    <a:pt x="277" y="108"/>
                  </a:lnTo>
                  <a:lnTo>
                    <a:pt x="278" y="108"/>
                  </a:lnTo>
                  <a:lnTo>
                    <a:pt x="279" y="108"/>
                  </a:lnTo>
                  <a:lnTo>
                    <a:pt x="277" y="99"/>
                  </a:lnTo>
                  <a:lnTo>
                    <a:pt x="274" y="92"/>
                  </a:lnTo>
                  <a:lnTo>
                    <a:pt x="271" y="83"/>
                  </a:lnTo>
                  <a:lnTo>
                    <a:pt x="267" y="75"/>
                  </a:lnTo>
                  <a:lnTo>
                    <a:pt x="256" y="59"/>
                  </a:lnTo>
                  <a:lnTo>
                    <a:pt x="244" y="45"/>
                  </a:lnTo>
                  <a:lnTo>
                    <a:pt x="230" y="32"/>
                  </a:lnTo>
                  <a:lnTo>
                    <a:pt x="215" y="21"/>
                  </a:lnTo>
                  <a:lnTo>
                    <a:pt x="197" y="12"/>
                  </a:lnTo>
                  <a:lnTo>
                    <a:pt x="179" y="6"/>
                  </a:lnTo>
                  <a:lnTo>
                    <a:pt x="159" y="1"/>
                  </a:lnTo>
                  <a:lnTo>
                    <a:pt x="139" y="0"/>
                  </a:lnTo>
                  <a:lnTo>
                    <a:pt x="120" y="1"/>
                  </a:lnTo>
                  <a:lnTo>
                    <a:pt x="100" y="6"/>
                  </a:lnTo>
                  <a:lnTo>
                    <a:pt x="81" y="12"/>
                  </a:lnTo>
                  <a:lnTo>
                    <a:pt x="65" y="21"/>
                  </a:lnTo>
                  <a:lnTo>
                    <a:pt x="50" y="31"/>
                  </a:lnTo>
                  <a:lnTo>
                    <a:pt x="36" y="44"/>
                  </a:lnTo>
                  <a:lnTo>
                    <a:pt x="24" y="58"/>
                  </a:lnTo>
                  <a:lnTo>
                    <a:pt x="13" y="74"/>
                  </a:lnTo>
                  <a:lnTo>
                    <a:pt x="8" y="83"/>
                  </a:lnTo>
                  <a:lnTo>
                    <a:pt x="5" y="91"/>
                  </a:lnTo>
                  <a:lnTo>
                    <a:pt x="2" y="99"/>
                  </a:lnTo>
                  <a:lnTo>
                    <a:pt x="0" y="108"/>
                  </a:lnTo>
                  <a:lnTo>
                    <a:pt x="1" y="108"/>
                  </a:lnTo>
                  <a:lnTo>
                    <a:pt x="4" y="110"/>
                  </a:lnTo>
                  <a:lnTo>
                    <a:pt x="8" y="111"/>
                  </a:lnTo>
                  <a:lnTo>
                    <a:pt x="15" y="112"/>
                  </a:lnTo>
                  <a:lnTo>
                    <a:pt x="22" y="113"/>
                  </a:lnTo>
                  <a:lnTo>
                    <a:pt x="27" y="113"/>
                  </a:lnTo>
                  <a:lnTo>
                    <a:pt x="32" y="111"/>
                  </a:lnTo>
                  <a:lnTo>
                    <a:pt x="36" y="108"/>
                  </a:lnTo>
                  <a:close/>
                </a:path>
              </a:pathLst>
            </a:custGeom>
            <a:solidFill>
              <a:srgbClr val="849B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8" name="Freeform 32"/>
            <p:cNvSpPr>
              <a:spLocks/>
            </p:cNvSpPr>
            <p:nvPr/>
          </p:nvSpPr>
          <p:spPr bwMode="auto">
            <a:xfrm>
              <a:off x="259" y="2967"/>
              <a:ext cx="93" cy="38"/>
            </a:xfrm>
            <a:custGeom>
              <a:avLst/>
              <a:gdLst/>
              <a:ahLst/>
              <a:cxnLst>
                <a:cxn ang="0">
                  <a:pos x="38" y="108"/>
                </a:cxn>
                <a:cxn ang="0">
                  <a:pos x="44" y="93"/>
                </a:cxn>
                <a:cxn ang="0">
                  <a:pos x="54" y="79"/>
                </a:cxn>
                <a:cxn ang="0">
                  <a:pos x="65" y="67"/>
                </a:cxn>
                <a:cxn ang="0">
                  <a:pos x="77" y="56"/>
                </a:cxn>
                <a:cxn ang="0">
                  <a:pos x="91" y="47"/>
                </a:cxn>
                <a:cxn ang="0">
                  <a:pos x="107" y="40"/>
                </a:cxn>
                <a:cxn ang="0">
                  <a:pos x="124" y="36"/>
                </a:cxn>
                <a:cxn ang="0">
                  <a:pos x="141" y="35"/>
                </a:cxn>
                <a:cxn ang="0">
                  <a:pos x="159" y="36"/>
                </a:cxn>
                <a:cxn ang="0">
                  <a:pos x="175" y="40"/>
                </a:cxn>
                <a:cxn ang="0">
                  <a:pos x="191" y="47"/>
                </a:cxn>
                <a:cxn ang="0">
                  <a:pos x="206" y="56"/>
                </a:cxn>
                <a:cxn ang="0">
                  <a:pos x="218" y="67"/>
                </a:cxn>
                <a:cxn ang="0">
                  <a:pos x="229" y="79"/>
                </a:cxn>
                <a:cxn ang="0">
                  <a:pos x="238" y="93"/>
                </a:cxn>
                <a:cxn ang="0">
                  <a:pos x="245" y="108"/>
                </a:cxn>
                <a:cxn ang="0">
                  <a:pos x="252" y="108"/>
                </a:cxn>
                <a:cxn ang="0">
                  <a:pos x="260" y="108"/>
                </a:cxn>
                <a:cxn ang="0">
                  <a:pos x="266" y="108"/>
                </a:cxn>
                <a:cxn ang="0">
                  <a:pos x="271" y="108"/>
                </a:cxn>
                <a:cxn ang="0">
                  <a:pos x="275" y="108"/>
                </a:cxn>
                <a:cxn ang="0">
                  <a:pos x="279" y="108"/>
                </a:cxn>
                <a:cxn ang="0">
                  <a:pos x="280" y="108"/>
                </a:cxn>
                <a:cxn ang="0">
                  <a:pos x="281" y="108"/>
                </a:cxn>
                <a:cxn ang="0">
                  <a:pos x="279" y="99"/>
                </a:cxn>
                <a:cxn ang="0">
                  <a:pos x="276" y="92"/>
                </a:cxn>
                <a:cxn ang="0">
                  <a:pos x="273" y="83"/>
                </a:cxn>
                <a:cxn ang="0">
                  <a:pos x="269" y="75"/>
                </a:cxn>
                <a:cxn ang="0">
                  <a:pos x="258" y="59"/>
                </a:cxn>
                <a:cxn ang="0">
                  <a:pos x="246" y="45"/>
                </a:cxn>
                <a:cxn ang="0">
                  <a:pos x="232" y="32"/>
                </a:cxn>
                <a:cxn ang="0">
                  <a:pos x="217" y="21"/>
                </a:cxn>
                <a:cxn ang="0">
                  <a:pos x="199" y="12"/>
                </a:cxn>
                <a:cxn ang="0">
                  <a:pos x="181" y="6"/>
                </a:cxn>
                <a:cxn ang="0">
                  <a:pos x="161" y="1"/>
                </a:cxn>
                <a:cxn ang="0">
                  <a:pos x="141" y="0"/>
                </a:cxn>
                <a:cxn ang="0">
                  <a:pos x="122" y="1"/>
                </a:cxn>
                <a:cxn ang="0">
                  <a:pos x="102" y="6"/>
                </a:cxn>
                <a:cxn ang="0">
                  <a:pos x="83" y="12"/>
                </a:cxn>
                <a:cxn ang="0">
                  <a:pos x="67" y="21"/>
                </a:cxn>
                <a:cxn ang="0">
                  <a:pos x="52" y="31"/>
                </a:cxn>
                <a:cxn ang="0">
                  <a:pos x="38" y="44"/>
                </a:cxn>
                <a:cxn ang="0">
                  <a:pos x="26" y="58"/>
                </a:cxn>
                <a:cxn ang="0">
                  <a:pos x="15" y="74"/>
                </a:cxn>
                <a:cxn ang="0">
                  <a:pos x="10" y="83"/>
                </a:cxn>
                <a:cxn ang="0">
                  <a:pos x="6" y="91"/>
                </a:cxn>
                <a:cxn ang="0">
                  <a:pos x="3" y="99"/>
                </a:cxn>
                <a:cxn ang="0">
                  <a:pos x="0" y="108"/>
                </a:cxn>
                <a:cxn ang="0">
                  <a:pos x="1" y="108"/>
                </a:cxn>
                <a:cxn ang="0">
                  <a:pos x="4" y="110"/>
                </a:cxn>
                <a:cxn ang="0">
                  <a:pos x="9" y="111"/>
                </a:cxn>
                <a:cxn ang="0">
                  <a:pos x="16" y="112"/>
                </a:cxn>
                <a:cxn ang="0">
                  <a:pos x="22" y="113"/>
                </a:cxn>
                <a:cxn ang="0">
                  <a:pos x="29" y="113"/>
                </a:cxn>
                <a:cxn ang="0">
                  <a:pos x="34" y="111"/>
                </a:cxn>
                <a:cxn ang="0">
                  <a:pos x="38" y="108"/>
                </a:cxn>
              </a:cxnLst>
              <a:rect l="0" t="0" r="r" b="b"/>
              <a:pathLst>
                <a:path w="281" h="113">
                  <a:moveTo>
                    <a:pt x="38" y="108"/>
                  </a:moveTo>
                  <a:lnTo>
                    <a:pt x="44" y="93"/>
                  </a:lnTo>
                  <a:lnTo>
                    <a:pt x="54" y="79"/>
                  </a:lnTo>
                  <a:lnTo>
                    <a:pt x="65" y="67"/>
                  </a:lnTo>
                  <a:lnTo>
                    <a:pt x="77" y="56"/>
                  </a:lnTo>
                  <a:lnTo>
                    <a:pt x="91" y="47"/>
                  </a:lnTo>
                  <a:lnTo>
                    <a:pt x="107" y="40"/>
                  </a:lnTo>
                  <a:lnTo>
                    <a:pt x="124" y="36"/>
                  </a:lnTo>
                  <a:lnTo>
                    <a:pt x="141" y="35"/>
                  </a:lnTo>
                  <a:lnTo>
                    <a:pt x="159" y="36"/>
                  </a:lnTo>
                  <a:lnTo>
                    <a:pt x="175" y="40"/>
                  </a:lnTo>
                  <a:lnTo>
                    <a:pt x="191" y="47"/>
                  </a:lnTo>
                  <a:lnTo>
                    <a:pt x="206" y="56"/>
                  </a:lnTo>
                  <a:lnTo>
                    <a:pt x="218" y="67"/>
                  </a:lnTo>
                  <a:lnTo>
                    <a:pt x="229" y="79"/>
                  </a:lnTo>
                  <a:lnTo>
                    <a:pt x="238" y="93"/>
                  </a:lnTo>
                  <a:lnTo>
                    <a:pt x="245" y="108"/>
                  </a:lnTo>
                  <a:lnTo>
                    <a:pt x="252" y="108"/>
                  </a:lnTo>
                  <a:lnTo>
                    <a:pt x="260" y="108"/>
                  </a:lnTo>
                  <a:lnTo>
                    <a:pt x="266" y="108"/>
                  </a:lnTo>
                  <a:lnTo>
                    <a:pt x="271" y="108"/>
                  </a:lnTo>
                  <a:lnTo>
                    <a:pt x="275" y="108"/>
                  </a:lnTo>
                  <a:lnTo>
                    <a:pt x="279" y="108"/>
                  </a:lnTo>
                  <a:lnTo>
                    <a:pt x="280" y="108"/>
                  </a:lnTo>
                  <a:lnTo>
                    <a:pt x="281" y="108"/>
                  </a:lnTo>
                  <a:lnTo>
                    <a:pt x="279" y="99"/>
                  </a:lnTo>
                  <a:lnTo>
                    <a:pt x="276" y="92"/>
                  </a:lnTo>
                  <a:lnTo>
                    <a:pt x="273" y="83"/>
                  </a:lnTo>
                  <a:lnTo>
                    <a:pt x="269" y="75"/>
                  </a:lnTo>
                  <a:lnTo>
                    <a:pt x="258" y="59"/>
                  </a:lnTo>
                  <a:lnTo>
                    <a:pt x="246" y="45"/>
                  </a:lnTo>
                  <a:lnTo>
                    <a:pt x="232" y="32"/>
                  </a:lnTo>
                  <a:lnTo>
                    <a:pt x="217" y="21"/>
                  </a:lnTo>
                  <a:lnTo>
                    <a:pt x="199" y="12"/>
                  </a:lnTo>
                  <a:lnTo>
                    <a:pt x="181" y="6"/>
                  </a:lnTo>
                  <a:lnTo>
                    <a:pt x="161" y="1"/>
                  </a:lnTo>
                  <a:lnTo>
                    <a:pt x="141" y="0"/>
                  </a:lnTo>
                  <a:lnTo>
                    <a:pt x="122" y="1"/>
                  </a:lnTo>
                  <a:lnTo>
                    <a:pt x="102" y="6"/>
                  </a:lnTo>
                  <a:lnTo>
                    <a:pt x="83" y="12"/>
                  </a:lnTo>
                  <a:lnTo>
                    <a:pt x="67" y="21"/>
                  </a:lnTo>
                  <a:lnTo>
                    <a:pt x="52" y="31"/>
                  </a:lnTo>
                  <a:lnTo>
                    <a:pt x="38" y="44"/>
                  </a:lnTo>
                  <a:lnTo>
                    <a:pt x="26" y="58"/>
                  </a:lnTo>
                  <a:lnTo>
                    <a:pt x="15" y="74"/>
                  </a:lnTo>
                  <a:lnTo>
                    <a:pt x="10" y="83"/>
                  </a:lnTo>
                  <a:lnTo>
                    <a:pt x="6" y="91"/>
                  </a:lnTo>
                  <a:lnTo>
                    <a:pt x="3" y="99"/>
                  </a:lnTo>
                  <a:lnTo>
                    <a:pt x="0" y="108"/>
                  </a:lnTo>
                  <a:lnTo>
                    <a:pt x="1" y="108"/>
                  </a:lnTo>
                  <a:lnTo>
                    <a:pt x="4" y="110"/>
                  </a:lnTo>
                  <a:lnTo>
                    <a:pt x="9" y="111"/>
                  </a:lnTo>
                  <a:lnTo>
                    <a:pt x="16" y="112"/>
                  </a:lnTo>
                  <a:lnTo>
                    <a:pt x="22" y="113"/>
                  </a:lnTo>
                  <a:lnTo>
                    <a:pt x="29" y="113"/>
                  </a:lnTo>
                  <a:lnTo>
                    <a:pt x="34" y="111"/>
                  </a:lnTo>
                  <a:lnTo>
                    <a:pt x="38" y="108"/>
                  </a:lnTo>
                  <a:close/>
                </a:path>
              </a:pathLst>
            </a:custGeom>
            <a:solidFill>
              <a:srgbClr val="849B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9" name="Freeform 33"/>
            <p:cNvSpPr>
              <a:spLocks/>
            </p:cNvSpPr>
            <p:nvPr/>
          </p:nvSpPr>
          <p:spPr bwMode="auto">
            <a:xfrm>
              <a:off x="259" y="2967"/>
              <a:ext cx="93" cy="39"/>
            </a:xfrm>
            <a:custGeom>
              <a:avLst/>
              <a:gdLst/>
              <a:ahLst/>
              <a:cxnLst>
                <a:cxn ang="0">
                  <a:pos x="38" y="108"/>
                </a:cxn>
                <a:cxn ang="0">
                  <a:pos x="44" y="93"/>
                </a:cxn>
                <a:cxn ang="0">
                  <a:pos x="54" y="79"/>
                </a:cxn>
                <a:cxn ang="0">
                  <a:pos x="65" y="67"/>
                </a:cxn>
                <a:cxn ang="0">
                  <a:pos x="77" y="56"/>
                </a:cxn>
                <a:cxn ang="0">
                  <a:pos x="91" y="47"/>
                </a:cxn>
                <a:cxn ang="0">
                  <a:pos x="107" y="40"/>
                </a:cxn>
                <a:cxn ang="0">
                  <a:pos x="124" y="36"/>
                </a:cxn>
                <a:cxn ang="0">
                  <a:pos x="141" y="35"/>
                </a:cxn>
                <a:cxn ang="0">
                  <a:pos x="159" y="36"/>
                </a:cxn>
                <a:cxn ang="0">
                  <a:pos x="175" y="40"/>
                </a:cxn>
                <a:cxn ang="0">
                  <a:pos x="191" y="47"/>
                </a:cxn>
                <a:cxn ang="0">
                  <a:pos x="206" y="56"/>
                </a:cxn>
                <a:cxn ang="0">
                  <a:pos x="218" y="67"/>
                </a:cxn>
                <a:cxn ang="0">
                  <a:pos x="229" y="79"/>
                </a:cxn>
                <a:cxn ang="0">
                  <a:pos x="238" y="93"/>
                </a:cxn>
                <a:cxn ang="0">
                  <a:pos x="245" y="108"/>
                </a:cxn>
                <a:cxn ang="0">
                  <a:pos x="248" y="110"/>
                </a:cxn>
                <a:cxn ang="0">
                  <a:pos x="252" y="112"/>
                </a:cxn>
                <a:cxn ang="0">
                  <a:pos x="259" y="113"/>
                </a:cxn>
                <a:cxn ang="0">
                  <a:pos x="266" y="113"/>
                </a:cxn>
                <a:cxn ang="0">
                  <a:pos x="272" y="112"/>
                </a:cxn>
                <a:cxn ang="0">
                  <a:pos x="278" y="112"/>
                </a:cxn>
                <a:cxn ang="0">
                  <a:pos x="281" y="110"/>
                </a:cxn>
                <a:cxn ang="0">
                  <a:pos x="281" y="108"/>
                </a:cxn>
                <a:cxn ang="0">
                  <a:pos x="279" y="99"/>
                </a:cxn>
                <a:cxn ang="0">
                  <a:pos x="276" y="92"/>
                </a:cxn>
                <a:cxn ang="0">
                  <a:pos x="273" y="83"/>
                </a:cxn>
                <a:cxn ang="0">
                  <a:pos x="269" y="75"/>
                </a:cxn>
                <a:cxn ang="0">
                  <a:pos x="258" y="59"/>
                </a:cxn>
                <a:cxn ang="0">
                  <a:pos x="246" y="45"/>
                </a:cxn>
                <a:cxn ang="0">
                  <a:pos x="232" y="32"/>
                </a:cxn>
                <a:cxn ang="0">
                  <a:pos x="217" y="21"/>
                </a:cxn>
                <a:cxn ang="0">
                  <a:pos x="199" y="12"/>
                </a:cxn>
                <a:cxn ang="0">
                  <a:pos x="181" y="6"/>
                </a:cxn>
                <a:cxn ang="0">
                  <a:pos x="161" y="1"/>
                </a:cxn>
                <a:cxn ang="0">
                  <a:pos x="141" y="0"/>
                </a:cxn>
                <a:cxn ang="0">
                  <a:pos x="122" y="1"/>
                </a:cxn>
                <a:cxn ang="0">
                  <a:pos x="102" y="6"/>
                </a:cxn>
                <a:cxn ang="0">
                  <a:pos x="83" y="12"/>
                </a:cxn>
                <a:cxn ang="0">
                  <a:pos x="67" y="21"/>
                </a:cxn>
                <a:cxn ang="0">
                  <a:pos x="52" y="31"/>
                </a:cxn>
                <a:cxn ang="0">
                  <a:pos x="38" y="44"/>
                </a:cxn>
                <a:cxn ang="0">
                  <a:pos x="26" y="58"/>
                </a:cxn>
                <a:cxn ang="0">
                  <a:pos x="15" y="74"/>
                </a:cxn>
                <a:cxn ang="0">
                  <a:pos x="10" y="83"/>
                </a:cxn>
                <a:cxn ang="0">
                  <a:pos x="6" y="91"/>
                </a:cxn>
                <a:cxn ang="0">
                  <a:pos x="3" y="99"/>
                </a:cxn>
                <a:cxn ang="0">
                  <a:pos x="0" y="108"/>
                </a:cxn>
                <a:cxn ang="0">
                  <a:pos x="1" y="110"/>
                </a:cxn>
                <a:cxn ang="0">
                  <a:pos x="4" y="112"/>
                </a:cxn>
                <a:cxn ang="0">
                  <a:pos x="9" y="114"/>
                </a:cxn>
                <a:cxn ang="0">
                  <a:pos x="16" y="116"/>
                </a:cxn>
                <a:cxn ang="0">
                  <a:pos x="22" y="116"/>
                </a:cxn>
                <a:cxn ang="0">
                  <a:pos x="29" y="114"/>
                </a:cxn>
                <a:cxn ang="0">
                  <a:pos x="34" y="112"/>
                </a:cxn>
                <a:cxn ang="0">
                  <a:pos x="38" y="108"/>
                </a:cxn>
              </a:cxnLst>
              <a:rect l="0" t="0" r="r" b="b"/>
              <a:pathLst>
                <a:path w="281" h="116">
                  <a:moveTo>
                    <a:pt x="38" y="108"/>
                  </a:moveTo>
                  <a:lnTo>
                    <a:pt x="44" y="93"/>
                  </a:lnTo>
                  <a:lnTo>
                    <a:pt x="54" y="79"/>
                  </a:lnTo>
                  <a:lnTo>
                    <a:pt x="65" y="67"/>
                  </a:lnTo>
                  <a:lnTo>
                    <a:pt x="77" y="56"/>
                  </a:lnTo>
                  <a:lnTo>
                    <a:pt x="91" y="47"/>
                  </a:lnTo>
                  <a:lnTo>
                    <a:pt x="107" y="40"/>
                  </a:lnTo>
                  <a:lnTo>
                    <a:pt x="124" y="36"/>
                  </a:lnTo>
                  <a:lnTo>
                    <a:pt x="141" y="35"/>
                  </a:lnTo>
                  <a:lnTo>
                    <a:pt x="159" y="36"/>
                  </a:lnTo>
                  <a:lnTo>
                    <a:pt x="175" y="40"/>
                  </a:lnTo>
                  <a:lnTo>
                    <a:pt x="191" y="47"/>
                  </a:lnTo>
                  <a:lnTo>
                    <a:pt x="206" y="56"/>
                  </a:lnTo>
                  <a:lnTo>
                    <a:pt x="218" y="67"/>
                  </a:lnTo>
                  <a:lnTo>
                    <a:pt x="229" y="79"/>
                  </a:lnTo>
                  <a:lnTo>
                    <a:pt x="238" y="93"/>
                  </a:lnTo>
                  <a:lnTo>
                    <a:pt x="245" y="108"/>
                  </a:lnTo>
                  <a:lnTo>
                    <a:pt x="248" y="110"/>
                  </a:lnTo>
                  <a:lnTo>
                    <a:pt x="252" y="112"/>
                  </a:lnTo>
                  <a:lnTo>
                    <a:pt x="259" y="113"/>
                  </a:lnTo>
                  <a:lnTo>
                    <a:pt x="266" y="113"/>
                  </a:lnTo>
                  <a:lnTo>
                    <a:pt x="272" y="112"/>
                  </a:lnTo>
                  <a:lnTo>
                    <a:pt x="278" y="112"/>
                  </a:lnTo>
                  <a:lnTo>
                    <a:pt x="281" y="110"/>
                  </a:lnTo>
                  <a:lnTo>
                    <a:pt x="281" y="108"/>
                  </a:lnTo>
                  <a:lnTo>
                    <a:pt x="279" y="99"/>
                  </a:lnTo>
                  <a:lnTo>
                    <a:pt x="276" y="92"/>
                  </a:lnTo>
                  <a:lnTo>
                    <a:pt x="273" y="83"/>
                  </a:lnTo>
                  <a:lnTo>
                    <a:pt x="269" y="75"/>
                  </a:lnTo>
                  <a:lnTo>
                    <a:pt x="258" y="59"/>
                  </a:lnTo>
                  <a:lnTo>
                    <a:pt x="246" y="45"/>
                  </a:lnTo>
                  <a:lnTo>
                    <a:pt x="232" y="32"/>
                  </a:lnTo>
                  <a:lnTo>
                    <a:pt x="217" y="21"/>
                  </a:lnTo>
                  <a:lnTo>
                    <a:pt x="199" y="12"/>
                  </a:lnTo>
                  <a:lnTo>
                    <a:pt x="181" y="6"/>
                  </a:lnTo>
                  <a:lnTo>
                    <a:pt x="161" y="1"/>
                  </a:lnTo>
                  <a:lnTo>
                    <a:pt x="141" y="0"/>
                  </a:lnTo>
                  <a:lnTo>
                    <a:pt x="122" y="1"/>
                  </a:lnTo>
                  <a:lnTo>
                    <a:pt x="102" y="6"/>
                  </a:lnTo>
                  <a:lnTo>
                    <a:pt x="83" y="12"/>
                  </a:lnTo>
                  <a:lnTo>
                    <a:pt x="67" y="21"/>
                  </a:lnTo>
                  <a:lnTo>
                    <a:pt x="52" y="31"/>
                  </a:lnTo>
                  <a:lnTo>
                    <a:pt x="38" y="44"/>
                  </a:lnTo>
                  <a:lnTo>
                    <a:pt x="26" y="58"/>
                  </a:lnTo>
                  <a:lnTo>
                    <a:pt x="15" y="74"/>
                  </a:lnTo>
                  <a:lnTo>
                    <a:pt x="10" y="83"/>
                  </a:lnTo>
                  <a:lnTo>
                    <a:pt x="6" y="91"/>
                  </a:lnTo>
                  <a:lnTo>
                    <a:pt x="3" y="99"/>
                  </a:lnTo>
                  <a:lnTo>
                    <a:pt x="0" y="108"/>
                  </a:lnTo>
                  <a:lnTo>
                    <a:pt x="1" y="110"/>
                  </a:lnTo>
                  <a:lnTo>
                    <a:pt x="4" y="112"/>
                  </a:lnTo>
                  <a:lnTo>
                    <a:pt x="9" y="114"/>
                  </a:lnTo>
                  <a:lnTo>
                    <a:pt x="16" y="116"/>
                  </a:lnTo>
                  <a:lnTo>
                    <a:pt x="22" y="116"/>
                  </a:lnTo>
                  <a:lnTo>
                    <a:pt x="29" y="114"/>
                  </a:lnTo>
                  <a:lnTo>
                    <a:pt x="34" y="112"/>
                  </a:lnTo>
                  <a:lnTo>
                    <a:pt x="38" y="108"/>
                  </a:lnTo>
                  <a:close/>
                </a:path>
              </a:pathLst>
            </a:custGeom>
            <a:solidFill>
              <a:srgbClr val="849B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0" name="Freeform 34"/>
            <p:cNvSpPr>
              <a:spLocks/>
            </p:cNvSpPr>
            <p:nvPr/>
          </p:nvSpPr>
          <p:spPr bwMode="auto">
            <a:xfrm>
              <a:off x="264" y="3084"/>
              <a:ext cx="84" cy="84"/>
            </a:xfrm>
            <a:custGeom>
              <a:avLst/>
              <a:gdLst/>
              <a:ahLst/>
              <a:cxnLst>
                <a:cxn ang="0">
                  <a:pos x="0" y="125"/>
                </a:cxn>
                <a:cxn ang="0">
                  <a:pos x="2" y="100"/>
                </a:cxn>
                <a:cxn ang="0">
                  <a:pos x="10" y="76"/>
                </a:cxn>
                <a:cxn ang="0">
                  <a:pos x="22" y="55"/>
                </a:cxn>
                <a:cxn ang="0">
                  <a:pos x="37" y="37"/>
                </a:cxn>
                <a:cxn ang="0">
                  <a:pos x="54" y="22"/>
                </a:cxn>
                <a:cxn ang="0">
                  <a:pos x="76" y="10"/>
                </a:cxn>
                <a:cxn ang="0">
                  <a:pos x="100" y="2"/>
                </a:cxn>
                <a:cxn ang="0">
                  <a:pos x="125" y="0"/>
                </a:cxn>
                <a:cxn ang="0">
                  <a:pos x="150" y="2"/>
                </a:cxn>
                <a:cxn ang="0">
                  <a:pos x="174" y="10"/>
                </a:cxn>
                <a:cxn ang="0">
                  <a:pos x="196" y="22"/>
                </a:cxn>
                <a:cxn ang="0">
                  <a:pos x="215" y="37"/>
                </a:cxn>
                <a:cxn ang="0">
                  <a:pos x="229" y="55"/>
                </a:cxn>
                <a:cxn ang="0">
                  <a:pos x="241" y="76"/>
                </a:cxn>
                <a:cxn ang="0">
                  <a:pos x="248" y="100"/>
                </a:cxn>
                <a:cxn ang="0">
                  <a:pos x="251" y="125"/>
                </a:cxn>
                <a:cxn ang="0">
                  <a:pos x="248" y="150"/>
                </a:cxn>
                <a:cxn ang="0">
                  <a:pos x="241" y="174"/>
                </a:cxn>
                <a:cxn ang="0">
                  <a:pos x="229" y="196"/>
                </a:cxn>
                <a:cxn ang="0">
                  <a:pos x="215" y="214"/>
                </a:cxn>
                <a:cxn ang="0">
                  <a:pos x="196" y="230"/>
                </a:cxn>
                <a:cxn ang="0">
                  <a:pos x="174" y="242"/>
                </a:cxn>
                <a:cxn ang="0">
                  <a:pos x="150" y="249"/>
                </a:cxn>
                <a:cxn ang="0">
                  <a:pos x="125" y="251"/>
                </a:cxn>
                <a:cxn ang="0">
                  <a:pos x="100" y="249"/>
                </a:cxn>
                <a:cxn ang="0">
                  <a:pos x="76" y="242"/>
                </a:cxn>
                <a:cxn ang="0">
                  <a:pos x="54" y="230"/>
                </a:cxn>
                <a:cxn ang="0">
                  <a:pos x="37" y="214"/>
                </a:cxn>
                <a:cxn ang="0">
                  <a:pos x="22" y="196"/>
                </a:cxn>
                <a:cxn ang="0">
                  <a:pos x="10" y="174"/>
                </a:cxn>
                <a:cxn ang="0">
                  <a:pos x="2" y="150"/>
                </a:cxn>
                <a:cxn ang="0">
                  <a:pos x="0" y="125"/>
                </a:cxn>
              </a:cxnLst>
              <a:rect l="0" t="0" r="r" b="b"/>
              <a:pathLst>
                <a:path w="251" h="251">
                  <a:moveTo>
                    <a:pt x="0" y="125"/>
                  </a:moveTo>
                  <a:lnTo>
                    <a:pt x="2" y="100"/>
                  </a:lnTo>
                  <a:lnTo>
                    <a:pt x="10" y="76"/>
                  </a:lnTo>
                  <a:lnTo>
                    <a:pt x="22" y="55"/>
                  </a:lnTo>
                  <a:lnTo>
                    <a:pt x="37" y="37"/>
                  </a:lnTo>
                  <a:lnTo>
                    <a:pt x="54" y="22"/>
                  </a:lnTo>
                  <a:lnTo>
                    <a:pt x="76" y="10"/>
                  </a:lnTo>
                  <a:lnTo>
                    <a:pt x="100" y="2"/>
                  </a:lnTo>
                  <a:lnTo>
                    <a:pt x="125" y="0"/>
                  </a:lnTo>
                  <a:lnTo>
                    <a:pt x="150" y="2"/>
                  </a:lnTo>
                  <a:lnTo>
                    <a:pt x="174" y="10"/>
                  </a:lnTo>
                  <a:lnTo>
                    <a:pt x="196" y="22"/>
                  </a:lnTo>
                  <a:lnTo>
                    <a:pt x="215" y="37"/>
                  </a:lnTo>
                  <a:lnTo>
                    <a:pt x="229" y="55"/>
                  </a:lnTo>
                  <a:lnTo>
                    <a:pt x="241" y="76"/>
                  </a:lnTo>
                  <a:lnTo>
                    <a:pt x="248" y="100"/>
                  </a:lnTo>
                  <a:lnTo>
                    <a:pt x="251" y="125"/>
                  </a:lnTo>
                  <a:lnTo>
                    <a:pt x="248" y="150"/>
                  </a:lnTo>
                  <a:lnTo>
                    <a:pt x="241" y="174"/>
                  </a:lnTo>
                  <a:lnTo>
                    <a:pt x="229" y="196"/>
                  </a:lnTo>
                  <a:lnTo>
                    <a:pt x="215" y="214"/>
                  </a:lnTo>
                  <a:lnTo>
                    <a:pt x="196" y="230"/>
                  </a:lnTo>
                  <a:lnTo>
                    <a:pt x="174" y="242"/>
                  </a:lnTo>
                  <a:lnTo>
                    <a:pt x="150" y="249"/>
                  </a:lnTo>
                  <a:lnTo>
                    <a:pt x="125" y="251"/>
                  </a:lnTo>
                  <a:lnTo>
                    <a:pt x="100" y="249"/>
                  </a:lnTo>
                  <a:lnTo>
                    <a:pt x="76" y="242"/>
                  </a:lnTo>
                  <a:lnTo>
                    <a:pt x="54" y="230"/>
                  </a:lnTo>
                  <a:lnTo>
                    <a:pt x="37" y="214"/>
                  </a:lnTo>
                  <a:lnTo>
                    <a:pt x="22" y="196"/>
                  </a:lnTo>
                  <a:lnTo>
                    <a:pt x="10" y="174"/>
                  </a:lnTo>
                  <a:lnTo>
                    <a:pt x="2" y="150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FFBA3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1" name="Freeform 35"/>
            <p:cNvSpPr>
              <a:spLocks/>
            </p:cNvSpPr>
            <p:nvPr/>
          </p:nvSpPr>
          <p:spPr bwMode="auto">
            <a:xfrm>
              <a:off x="259" y="3078"/>
              <a:ext cx="93" cy="37"/>
            </a:xfrm>
            <a:custGeom>
              <a:avLst/>
              <a:gdLst/>
              <a:ahLst/>
              <a:cxnLst>
                <a:cxn ang="0">
                  <a:pos x="37" y="108"/>
                </a:cxn>
                <a:cxn ang="0">
                  <a:pos x="43" y="93"/>
                </a:cxn>
                <a:cxn ang="0">
                  <a:pos x="53" y="79"/>
                </a:cxn>
                <a:cxn ang="0">
                  <a:pos x="64" y="67"/>
                </a:cxn>
                <a:cxn ang="0">
                  <a:pos x="76" y="56"/>
                </a:cxn>
                <a:cxn ang="0">
                  <a:pos x="90" y="48"/>
                </a:cxn>
                <a:cxn ang="0">
                  <a:pos x="106" y="42"/>
                </a:cxn>
                <a:cxn ang="0">
                  <a:pos x="123" y="37"/>
                </a:cxn>
                <a:cxn ang="0">
                  <a:pos x="140" y="36"/>
                </a:cxn>
                <a:cxn ang="0">
                  <a:pos x="158" y="37"/>
                </a:cxn>
                <a:cxn ang="0">
                  <a:pos x="174" y="42"/>
                </a:cxn>
                <a:cxn ang="0">
                  <a:pos x="190" y="48"/>
                </a:cxn>
                <a:cxn ang="0">
                  <a:pos x="205" y="56"/>
                </a:cxn>
                <a:cxn ang="0">
                  <a:pos x="217" y="67"/>
                </a:cxn>
                <a:cxn ang="0">
                  <a:pos x="228" y="79"/>
                </a:cxn>
                <a:cxn ang="0">
                  <a:pos x="237" y="93"/>
                </a:cxn>
                <a:cxn ang="0">
                  <a:pos x="244" y="108"/>
                </a:cxn>
                <a:cxn ang="0">
                  <a:pos x="251" y="108"/>
                </a:cxn>
                <a:cxn ang="0">
                  <a:pos x="259" y="108"/>
                </a:cxn>
                <a:cxn ang="0">
                  <a:pos x="265" y="108"/>
                </a:cxn>
                <a:cxn ang="0">
                  <a:pos x="270" y="108"/>
                </a:cxn>
                <a:cxn ang="0">
                  <a:pos x="274" y="108"/>
                </a:cxn>
                <a:cxn ang="0">
                  <a:pos x="278" y="108"/>
                </a:cxn>
                <a:cxn ang="0">
                  <a:pos x="279" y="108"/>
                </a:cxn>
                <a:cxn ang="0">
                  <a:pos x="280" y="108"/>
                </a:cxn>
                <a:cxn ang="0">
                  <a:pos x="278" y="99"/>
                </a:cxn>
                <a:cxn ang="0">
                  <a:pos x="275" y="92"/>
                </a:cxn>
                <a:cxn ang="0">
                  <a:pos x="272" y="83"/>
                </a:cxn>
                <a:cxn ang="0">
                  <a:pos x="268" y="75"/>
                </a:cxn>
                <a:cxn ang="0">
                  <a:pos x="257" y="59"/>
                </a:cxn>
                <a:cxn ang="0">
                  <a:pos x="245" y="45"/>
                </a:cxn>
                <a:cxn ang="0">
                  <a:pos x="231" y="32"/>
                </a:cxn>
                <a:cxn ang="0">
                  <a:pos x="216" y="21"/>
                </a:cxn>
                <a:cxn ang="0">
                  <a:pos x="198" y="12"/>
                </a:cxn>
                <a:cxn ang="0">
                  <a:pos x="180" y="6"/>
                </a:cxn>
                <a:cxn ang="0">
                  <a:pos x="160" y="1"/>
                </a:cxn>
                <a:cxn ang="0">
                  <a:pos x="140" y="0"/>
                </a:cxn>
                <a:cxn ang="0">
                  <a:pos x="121" y="1"/>
                </a:cxn>
                <a:cxn ang="0">
                  <a:pos x="101" y="6"/>
                </a:cxn>
                <a:cxn ang="0">
                  <a:pos x="82" y="12"/>
                </a:cxn>
                <a:cxn ang="0">
                  <a:pos x="66" y="21"/>
                </a:cxn>
                <a:cxn ang="0">
                  <a:pos x="51" y="31"/>
                </a:cxn>
                <a:cxn ang="0">
                  <a:pos x="37" y="44"/>
                </a:cxn>
                <a:cxn ang="0">
                  <a:pos x="25" y="58"/>
                </a:cxn>
                <a:cxn ang="0">
                  <a:pos x="14" y="74"/>
                </a:cxn>
                <a:cxn ang="0">
                  <a:pos x="9" y="83"/>
                </a:cxn>
                <a:cxn ang="0">
                  <a:pos x="5" y="91"/>
                </a:cxn>
                <a:cxn ang="0">
                  <a:pos x="2" y="99"/>
                </a:cxn>
                <a:cxn ang="0">
                  <a:pos x="0" y="108"/>
                </a:cxn>
                <a:cxn ang="0">
                  <a:pos x="1" y="108"/>
                </a:cxn>
                <a:cxn ang="0">
                  <a:pos x="4" y="110"/>
                </a:cxn>
                <a:cxn ang="0">
                  <a:pos x="9" y="111"/>
                </a:cxn>
                <a:cxn ang="0">
                  <a:pos x="15" y="112"/>
                </a:cxn>
                <a:cxn ang="0">
                  <a:pos x="23" y="113"/>
                </a:cxn>
                <a:cxn ang="0">
                  <a:pos x="28" y="113"/>
                </a:cxn>
                <a:cxn ang="0">
                  <a:pos x="33" y="111"/>
                </a:cxn>
                <a:cxn ang="0">
                  <a:pos x="37" y="108"/>
                </a:cxn>
              </a:cxnLst>
              <a:rect l="0" t="0" r="r" b="b"/>
              <a:pathLst>
                <a:path w="280" h="113">
                  <a:moveTo>
                    <a:pt x="37" y="108"/>
                  </a:moveTo>
                  <a:lnTo>
                    <a:pt x="43" y="93"/>
                  </a:lnTo>
                  <a:lnTo>
                    <a:pt x="53" y="79"/>
                  </a:lnTo>
                  <a:lnTo>
                    <a:pt x="64" y="67"/>
                  </a:lnTo>
                  <a:lnTo>
                    <a:pt x="76" y="56"/>
                  </a:lnTo>
                  <a:lnTo>
                    <a:pt x="90" y="48"/>
                  </a:lnTo>
                  <a:lnTo>
                    <a:pt x="106" y="42"/>
                  </a:lnTo>
                  <a:lnTo>
                    <a:pt x="123" y="37"/>
                  </a:lnTo>
                  <a:lnTo>
                    <a:pt x="140" y="36"/>
                  </a:lnTo>
                  <a:lnTo>
                    <a:pt x="158" y="37"/>
                  </a:lnTo>
                  <a:lnTo>
                    <a:pt x="174" y="42"/>
                  </a:lnTo>
                  <a:lnTo>
                    <a:pt x="190" y="48"/>
                  </a:lnTo>
                  <a:lnTo>
                    <a:pt x="205" y="56"/>
                  </a:lnTo>
                  <a:lnTo>
                    <a:pt x="217" y="67"/>
                  </a:lnTo>
                  <a:lnTo>
                    <a:pt x="228" y="79"/>
                  </a:lnTo>
                  <a:lnTo>
                    <a:pt x="237" y="93"/>
                  </a:lnTo>
                  <a:lnTo>
                    <a:pt x="244" y="108"/>
                  </a:lnTo>
                  <a:lnTo>
                    <a:pt x="251" y="108"/>
                  </a:lnTo>
                  <a:lnTo>
                    <a:pt x="259" y="108"/>
                  </a:lnTo>
                  <a:lnTo>
                    <a:pt x="265" y="108"/>
                  </a:lnTo>
                  <a:lnTo>
                    <a:pt x="270" y="108"/>
                  </a:lnTo>
                  <a:lnTo>
                    <a:pt x="274" y="108"/>
                  </a:lnTo>
                  <a:lnTo>
                    <a:pt x="278" y="108"/>
                  </a:lnTo>
                  <a:lnTo>
                    <a:pt x="279" y="108"/>
                  </a:lnTo>
                  <a:lnTo>
                    <a:pt x="280" y="108"/>
                  </a:lnTo>
                  <a:lnTo>
                    <a:pt x="278" y="99"/>
                  </a:lnTo>
                  <a:lnTo>
                    <a:pt x="275" y="92"/>
                  </a:lnTo>
                  <a:lnTo>
                    <a:pt x="272" y="83"/>
                  </a:lnTo>
                  <a:lnTo>
                    <a:pt x="268" y="75"/>
                  </a:lnTo>
                  <a:lnTo>
                    <a:pt x="257" y="59"/>
                  </a:lnTo>
                  <a:lnTo>
                    <a:pt x="245" y="45"/>
                  </a:lnTo>
                  <a:lnTo>
                    <a:pt x="231" y="32"/>
                  </a:lnTo>
                  <a:lnTo>
                    <a:pt x="216" y="21"/>
                  </a:lnTo>
                  <a:lnTo>
                    <a:pt x="198" y="12"/>
                  </a:lnTo>
                  <a:lnTo>
                    <a:pt x="180" y="6"/>
                  </a:lnTo>
                  <a:lnTo>
                    <a:pt x="160" y="1"/>
                  </a:lnTo>
                  <a:lnTo>
                    <a:pt x="140" y="0"/>
                  </a:lnTo>
                  <a:lnTo>
                    <a:pt x="121" y="1"/>
                  </a:lnTo>
                  <a:lnTo>
                    <a:pt x="101" y="6"/>
                  </a:lnTo>
                  <a:lnTo>
                    <a:pt x="82" y="12"/>
                  </a:lnTo>
                  <a:lnTo>
                    <a:pt x="66" y="21"/>
                  </a:lnTo>
                  <a:lnTo>
                    <a:pt x="51" y="31"/>
                  </a:lnTo>
                  <a:lnTo>
                    <a:pt x="37" y="44"/>
                  </a:lnTo>
                  <a:lnTo>
                    <a:pt x="25" y="58"/>
                  </a:lnTo>
                  <a:lnTo>
                    <a:pt x="14" y="74"/>
                  </a:lnTo>
                  <a:lnTo>
                    <a:pt x="9" y="83"/>
                  </a:lnTo>
                  <a:lnTo>
                    <a:pt x="5" y="91"/>
                  </a:lnTo>
                  <a:lnTo>
                    <a:pt x="2" y="99"/>
                  </a:lnTo>
                  <a:lnTo>
                    <a:pt x="0" y="108"/>
                  </a:lnTo>
                  <a:lnTo>
                    <a:pt x="1" y="108"/>
                  </a:lnTo>
                  <a:lnTo>
                    <a:pt x="4" y="110"/>
                  </a:lnTo>
                  <a:lnTo>
                    <a:pt x="9" y="111"/>
                  </a:lnTo>
                  <a:lnTo>
                    <a:pt x="15" y="112"/>
                  </a:lnTo>
                  <a:lnTo>
                    <a:pt x="23" y="113"/>
                  </a:lnTo>
                  <a:lnTo>
                    <a:pt x="28" y="113"/>
                  </a:lnTo>
                  <a:lnTo>
                    <a:pt x="33" y="111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849B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2" name="Freeform 36"/>
            <p:cNvSpPr>
              <a:spLocks/>
            </p:cNvSpPr>
            <p:nvPr/>
          </p:nvSpPr>
          <p:spPr bwMode="auto">
            <a:xfrm>
              <a:off x="259" y="3078"/>
              <a:ext cx="93" cy="37"/>
            </a:xfrm>
            <a:custGeom>
              <a:avLst/>
              <a:gdLst/>
              <a:ahLst/>
              <a:cxnLst>
                <a:cxn ang="0">
                  <a:pos x="36" y="108"/>
                </a:cxn>
                <a:cxn ang="0">
                  <a:pos x="42" y="93"/>
                </a:cxn>
                <a:cxn ang="0">
                  <a:pos x="52" y="79"/>
                </a:cxn>
                <a:cxn ang="0">
                  <a:pos x="63" y="67"/>
                </a:cxn>
                <a:cxn ang="0">
                  <a:pos x="75" y="56"/>
                </a:cxn>
                <a:cxn ang="0">
                  <a:pos x="89" y="48"/>
                </a:cxn>
                <a:cxn ang="0">
                  <a:pos x="105" y="42"/>
                </a:cxn>
                <a:cxn ang="0">
                  <a:pos x="122" y="37"/>
                </a:cxn>
                <a:cxn ang="0">
                  <a:pos x="139" y="36"/>
                </a:cxn>
                <a:cxn ang="0">
                  <a:pos x="157" y="37"/>
                </a:cxn>
                <a:cxn ang="0">
                  <a:pos x="173" y="42"/>
                </a:cxn>
                <a:cxn ang="0">
                  <a:pos x="189" y="48"/>
                </a:cxn>
                <a:cxn ang="0">
                  <a:pos x="204" y="56"/>
                </a:cxn>
                <a:cxn ang="0">
                  <a:pos x="216" y="67"/>
                </a:cxn>
                <a:cxn ang="0">
                  <a:pos x="227" y="79"/>
                </a:cxn>
                <a:cxn ang="0">
                  <a:pos x="236" y="93"/>
                </a:cxn>
                <a:cxn ang="0">
                  <a:pos x="243" y="108"/>
                </a:cxn>
                <a:cxn ang="0">
                  <a:pos x="250" y="108"/>
                </a:cxn>
                <a:cxn ang="0">
                  <a:pos x="258" y="108"/>
                </a:cxn>
                <a:cxn ang="0">
                  <a:pos x="264" y="108"/>
                </a:cxn>
                <a:cxn ang="0">
                  <a:pos x="269" y="108"/>
                </a:cxn>
                <a:cxn ang="0">
                  <a:pos x="273" y="108"/>
                </a:cxn>
                <a:cxn ang="0">
                  <a:pos x="277" y="108"/>
                </a:cxn>
                <a:cxn ang="0">
                  <a:pos x="278" y="108"/>
                </a:cxn>
                <a:cxn ang="0">
                  <a:pos x="279" y="108"/>
                </a:cxn>
                <a:cxn ang="0">
                  <a:pos x="277" y="99"/>
                </a:cxn>
                <a:cxn ang="0">
                  <a:pos x="274" y="92"/>
                </a:cxn>
                <a:cxn ang="0">
                  <a:pos x="271" y="83"/>
                </a:cxn>
                <a:cxn ang="0">
                  <a:pos x="267" y="75"/>
                </a:cxn>
                <a:cxn ang="0">
                  <a:pos x="256" y="59"/>
                </a:cxn>
                <a:cxn ang="0">
                  <a:pos x="244" y="45"/>
                </a:cxn>
                <a:cxn ang="0">
                  <a:pos x="230" y="32"/>
                </a:cxn>
                <a:cxn ang="0">
                  <a:pos x="215" y="21"/>
                </a:cxn>
                <a:cxn ang="0">
                  <a:pos x="197" y="12"/>
                </a:cxn>
                <a:cxn ang="0">
                  <a:pos x="179" y="6"/>
                </a:cxn>
                <a:cxn ang="0">
                  <a:pos x="159" y="1"/>
                </a:cxn>
                <a:cxn ang="0">
                  <a:pos x="139" y="0"/>
                </a:cxn>
                <a:cxn ang="0">
                  <a:pos x="120" y="1"/>
                </a:cxn>
                <a:cxn ang="0">
                  <a:pos x="100" y="6"/>
                </a:cxn>
                <a:cxn ang="0">
                  <a:pos x="81" y="12"/>
                </a:cxn>
                <a:cxn ang="0">
                  <a:pos x="65" y="21"/>
                </a:cxn>
                <a:cxn ang="0">
                  <a:pos x="50" y="31"/>
                </a:cxn>
                <a:cxn ang="0">
                  <a:pos x="36" y="44"/>
                </a:cxn>
                <a:cxn ang="0">
                  <a:pos x="24" y="58"/>
                </a:cxn>
                <a:cxn ang="0">
                  <a:pos x="13" y="74"/>
                </a:cxn>
                <a:cxn ang="0">
                  <a:pos x="8" y="83"/>
                </a:cxn>
                <a:cxn ang="0">
                  <a:pos x="5" y="91"/>
                </a:cxn>
                <a:cxn ang="0">
                  <a:pos x="2" y="99"/>
                </a:cxn>
                <a:cxn ang="0">
                  <a:pos x="0" y="108"/>
                </a:cxn>
                <a:cxn ang="0">
                  <a:pos x="1" y="108"/>
                </a:cxn>
                <a:cxn ang="0">
                  <a:pos x="4" y="110"/>
                </a:cxn>
                <a:cxn ang="0">
                  <a:pos x="8" y="111"/>
                </a:cxn>
                <a:cxn ang="0">
                  <a:pos x="15" y="112"/>
                </a:cxn>
                <a:cxn ang="0">
                  <a:pos x="22" y="113"/>
                </a:cxn>
                <a:cxn ang="0">
                  <a:pos x="27" y="113"/>
                </a:cxn>
                <a:cxn ang="0">
                  <a:pos x="32" y="111"/>
                </a:cxn>
                <a:cxn ang="0">
                  <a:pos x="36" y="108"/>
                </a:cxn>
              </a:cxnLst>
              <a:rect l="0" t="0" r="r" b="b"/>
              <a:pathLst>
                <a:path w="279" h="113">
                  <a:moveTo>
                    <a:pt x="36" y="108"/>
                  </a:moveTo>
                  <a:lnTo>
                    <a:pt x="42" y="93"/>
                  </a:lnTo>
                  <a:lnTo>
                    <a:pt x="52" y="79"/>
                  </a:lnTo>
                  <a:lnTo>
                    <a:pt x="63" y="67"/>
                  </a:lnTo>
                  <a:lnTo>
                    <a:pt x="75" y="56"/>
                  </a:lnTo>
                  <a:lnTo>
                    <a:pt x="89" y="48"/>
                  </a:lnTo>
                  <a:lnTo>
                    <a:pt x="105" y="42"/>
                  </a:lnTo>
                  <a:lnTo>
                    <a:pt x="122" y="37"/>
                  </a:lnTo>
                  <a:lnTo>
                    <a:pt x="139" y="36"/>
                  </a:lnTo>
                  <a:lnTo>
                    <a:pt x="157" y="37"/>
                  </a:lnTo>
                  <a:lnTo>
                    <a:pt x="173" y="42"/>
                  </a:lnTo>
                  <a:lnTo>
                    <a:pt x="189" y="48"/>
                  </a:lnTo>
                  <a:lnTo>
                    <a:pt x="204" y="56"/>
                  </a:lnTo>
                  <a:lnTo>
                    <a:pt x="216" y="67"/>
                  </a:lnTo>
                  <a:lnTo>
                    <a:pt x="227" y="79"/>
                  </a:lnTo>
                  <a:lnTo>
                    <a:pt x="236" y="93"/>
                  </a:lnTo>
                  <a:lnTo>
                    <a:pt x="243" y="108"/>
                  </a:lnTo>
                  <a:lnTo>
                    <a:pt x="250" y="108"/>
                  </a:lnTo>
                  <a:lnTo>
                    <a:pt x="258" y="108"/>
                  </a:lnTo>
                  <a:lnTo>
                    <a:pt x="264" y="108"/>
                  </a:lnTo>
                  <a:lnTo>
                    <a:pt x="269" y="108"/>
                  </a:lnTo>
                  <a:lnTo>
                    <a:pt x="273" y="108"/>
                  </a:lnTo>
                  <a:lnTo>
                    <a:pt x="277" y="108"/>
                  </a:lnTo>
                  <a:lnTo>
                    <a:pt x="278" y="108"/>
                  </a:lnTo>
                  <a:lnTo>
                    <a:pt x="279" y="108"/>
                  </a:lnTo>
                  <a:lnTo>
                    <a:pt x="277" y="99"/>
                  </a:lnTo>
                  <a:lnTo>
                    <a:pt x="274" y="92"/>
                  </a:lnTo>
                  <a:lnTo>
                    <a:pt x="271" y="83"/>
                  </a:lnTo>
                  <a:lnTo>
                    <a:pt x="267" y="75"/>
                  </a:lnTo>
                  <a:lnTo>
                    <a:pt x="256" y="59"/>
                  </a:lnTo>
                  <a:lnTo>
                    <a:pt x="244" y="45"/>
                  </a:lnTo>
                  <a:lnTo>
                    <a:pt x="230" y="32"/>
                  </a:lnTo>
                  <a:lnTo>
                    <a:pt x="215" y="21"/>
                  </a:lnTo>
                  <a:lnTo>
                    <a:pt x="197" y="12"/>
                  </a:lnTo>
                  <a:lnTo>
                    <a:pt x="179" y="6"/>
                  </a:lnTo>
                  <a:lnTo>
                    <a:pt x="159" y="1"/>
                  </a:lnTo>
                  <a:lnTo>
                    <a:pt x="139" y="0"/>
                  </a:lnTo>
                  <a:lnTo>
                    <a:pt x="120" y="1"/>
                  </a:lnTo>
                  <a:lnTo>
                    <a:pt x="100" y="6"/>
                  </a:lnTo>
                  <a:lnTo>
                    <a:pt x="81" y="12"/>
                  </a:lnTo>
                  <a:lnTo>
                    <a:pt x="65" y="21"/>
                  </a:lnTo>
                  <a:lnTo>
                    <a:pt x="50" y="31"/>
                  </a:lnTo>
                  <a:lnTo>
                    <a:pt x="36" y="44"/>
                  </a:lnTo>
                  <a:lnTo>
                    <a:pt x="24" y="58"/>
                  </a:lnTo>
                  <a:lnTo>
                    <a:pt x="13" y="74"/>
                  </a:lnTo>
                  <a:lnTo>
                    <a:pt x="8" y="83"/>
                  </a:lnTo>
                  <a:lnTo>
                    <a:pt x="5" y="91"/>
                  </a:lnTo>
                  <a:lnTo>
                    <a:pt x="2" y="99"/>
                  </a:lnTo>
                  <a:lnTo>
                    <a:pt x="0" y="108"/>
                  </a:lnTo>
                  <a:lnTo>
                    <a:pt x="1" y="108"/>
                  </a:lnTo>
                  <a:lnTo>
                    <a:pt x="4" y="110"/>
                  </a:lnTo>
                  <a:lnTo>
                    <a:pt x="8" y="111"/>
                  </a:lnTo>
                  <a:lnTo>
                    <a:pt x="15" y="112"/>
                  </a:lnTo>
                  <a:lnTo>
                    <a:pt x="22" y="113"/>
                  </a:lnTo>
                  <a:lnTo>
                    <a:pt x="27" y="113"/>
                  </a:lnTo>
                  <a:lnTo>
                    <a:pt x="32" y="111"/>
                  </a:lnTo>
                  <a:lnTo>
                    <a:pt x="36" y="108"/>
                  </a:lnTo>
                  <a:close/>
                </a:path>
              </a:pathLst>
            </a:custGeom>
            <a:solidFill>
              <a:srgbClr val="849B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3" name="Freeform 37"/>
            <p:cNvSpPr>
              <a:spLocks/>
            </p:cNvSpPr>
            <p:nvPr/>
          </p:nvSpPr>
          <p:spPr bwMode="auto">
            <a:xfrm>
              <a:off x="259" y="3078"/>
              <a:ext cx="93" cy="37"/>
            </a:xfrm>
            <a:custGeom>
              <a:avLst/>
              <a:gdLst/>
              <a:ahLst/>
              <a:cxnLst>
                <a:cxn ang="0">
                  <a:pos x="38" y="108"/>
                </a:cxn>
                <a:cxn ang="0">
                  <a:pos x="44" y="93"/>
                </a:cxn>
                <a:cxn ang="0">
                  <a:pos x="54" y="79"/>
                </a:cxn>
                <a:cxn ang="0">
                  <a:pos x="65" y="67"/>
                </a:cxn>
                <a:cxn ang="0">
                  <a:pos x="77" y="56"/>
                </a:cxn>
                <a:cxn ang="0">
                  <a:pos x="91" y="48"/>
                </a:cxn>
                <a:cxn ang="0">
                  <a:pos x="107" y="42"/>
                </a:cxn>
                <a:cxn ang="0">
                  <a:pos x="124" y="37"/>
                </a:cxn>
                <a:cxn ang="0">
                  <a:pos x="141" y="36"/>
                </a:cxn>
                <a:cxn ang="0">
                  <a:pos x="159" y="37"/>
                </a:cxn>
                <a:cxn ang="0">
                  <a:pos x="175" y="42"/>
                </a:cxn>
                <a:cxn ang="0">
                  <a:pos x="191" y="48"/>
                </a:cxn>
                <a:cxn ang="0">
                  <a:pos x="206" y="56"/>
                </a:cxn>
                <a:cxn ang="0">
                  <a:pos x="218" y="67"/>
                </a:cxn>
                <a:cxn ang="0">
                  <a:pos x="229" y="79"/>
                </a:cxn>
                <a:cxn ang="0">
                  <a:pos x="238" y="93"/>
                </a:cxn>
                <a:cxn ang="0">
                  <a:pos x="245" y="108"/>
                </a:cxn>
                <a:cxn ang="0">
                  <a:pos x="252" y="108"/>
                </a:cxn>
                <a:cxn ang="0">
                  <a:pos x="260" y="108"/>
                </a:cxn>
                <a:cxn ang="0">
                  <a:pos x="266" y="108"/>
                </a:cxn>
                <a:cxn ang="0">
                  <a:pos x="271" y="108"/>
                </a:cxn>
                <a:cxn ang="0">
                  <a:pos x="275" y="108"/>
                </a:cxn>
                <a:cxn ang="0">
                  <a:pos x="279" y="108"/>
                </a:cxn>
                <a:cxn ang="0">
                  <a:pos x="280" y="108"/>
                </a:cxn>
                <a:cxn ang="0">
                  <a:pos x="281" y="108"/>
                </a:cxn>
                <a:cxn ang="0">
                  <a:pos x="279" y="99"/>
                </a:cxn>
                <a:cxn ang="0">
                  <a:pos x="276" y="92"/>
                </a:cxn>
                <a:cxn ang="0">
                  <a:pos x="273" y="83"/>
                </a:cxn>
                <a:cxn ang="0">
                  <a:pos x="269" y="75"/>
                </a:cxn>
                <a:cxn ang="0">
                  <a:pos x="258" y="59"/>
                </a:cxn>
                <a:cxn ang="0">
                  <a:pos x="246" y="45"/>
                </a:cxn>
                <a:cxn ang="0">
                  <a:pos x="232" y="32"/>
                </a:cxn>
                <a:cxn ang="0">
                  <a:pos x="217" y="21"/>
                </a:cxn>
                <a:cxn ang="0">
                  <a:pos x="199" y="12"/>
                </a:cxn>
                <a:cxn ang="0">
                  <a:pos x="181" y="6"/>
                </a:cxn>
                <a:cxn ang="0">
                  <a:pos x="161" y="1"/>
                </a:cxn>
                <a:cxn ang="0">
                  <a:pos x="141" y="0"/>
                </a:cxn>
                <a:cxn ang="0">
                  <a:pos x="122" y="1"/>
                </a:cxn>
                <a:cxn ang="0">
                  <a:pos x="102" y="6"/>
                </a:cxn>
                <a:cxn ang="0">
                  <a:pos x="83" y="12"/>
                </a:cxn>
                <a:cxn ang="0">
                  <a:pos x="67" y="21"/>
                </a:cxn>
                <a:cxn ang="0">
                  <a:pos x="52" y="31"/>
                </a:cxn>
                <a:cxn ang="0">
                  <a:pos x="38" y="44"/>
                </a:cxn>
                <a:cxn ang="0">
                  <a:pos x="26" y="58"/>
                </a:cxn>
                <a:cxn ang="0">
                  <a:pos x="15" y="74"/>
                </a:cxn>
                <a:cxn ang="0">
                  <a:pos x="10" y="83"/>
                </a:cxn>
                <a:cxn ang="0">
                  <a:pos x="6" y="91"/>
                </a:cxn>
                <a:cxn ang="0">
                  <a:pos x="3" y="99"/>
                </a:cxn>
                <a:cxn ang="0">
                  <a:pos x="0" y="108"/>
                </a:cxn>
                <a:cxn ang="0">
                  <a:pos x="1" y="108"/>
                </a:cxn>
                <a:cxn ang="0">
                  <a:pos x="4" y="110"/>
                </a:cxn>
                <a:cxn ang="0">
                  <a:pos x="9" y="111"/>
                </a:cxn>
                <a:cxn ang="0">
                  <a:pos x="16" y="112"/>
                </a:cxn>
                <a:cxn ang="0">
                  <a:pos x="22" y="113"/>
                </a:cxn>
                <a:cxn ang="0">
                  <a:pos x="29" y="113"/>
                </a:cxn>
                <a:cxn ang="0">
                  <a:pos x="34" y="111"/>
                </a:cxn>
                <a:cxn ang="0">
                  <a:pos x="38" y="108"/>
                </a:cxn>
              </a:cxnLst>
              <a:rect l="0" t="0" r="r" b="b"/>
              <a:pathLst>
                <a:path w="281" h="113">
                  <a:moveTo>
                    <a:pt x="38" y="108"/>
                  </a:moveTo>
                  <a:lnTo>
                    <a:pt x="44" y="93"/>
                  </a:lnTo>
                  <a:lnTo>
                    <a:pt x="54" y="79"/>
                  </a:lnTo>
                  <a:lnTo>
                    <a:pt x="65" y="67"/>
                  </a:lnTo>
                  <a:lnTo>
                    <a:pt x="77" y="56"/>
                  </a:lnTo>
                  <a:lnTo>
                    <a:pt x="91" y="48"/>
                  </a:lnTo>
                  <a:lnTo>
                    <a:pt x="107" y="42"/>
                  </a:lnTo>
                  <a:lnTo>
                    <a:pt x="124" y="37"/>
                  </a:lnTo>
                  <a:lnTo>
                    <a:pt x="141" y="36"/>
                  </a:lnTo>
                  <a:lnTo>
                    <a:pt x="159" y="37"/>
                  </a:lnTo>
                  <a:lnTo>
                    <a:pt x="175" y="42"/>
                  </a:lnTo>
                  <a:lnTo>
                    <a:pt x="191" y="48"/>
                  </a:lnTo>
                  <a:lnTo>
                    <a:pt x="206" y="56"/>
                  </a:lnTo>
                  <a:lnTo>
                    <a:pt x="218" y="67"/>
                  </a:lnTo>
                  <a:lnTo>
                    <a:pt x="229" y="79"/>
                  </a:lnTo>
                  <a:lnTo>
                    <a:pt x="238" y="93"/>
                  </a:lnTo>
                  <a:lnTo>
                    <a:pt x="245" y="108"/>
                  </a:lnTo>
                  <a:lnTo>
                    <a:pt x="252" y="108"/>
                  </a:lnTo>
                  <a:lnTo>
                    <a:pt x="260" y="108"/>
                  </a:lnTo>
                  <a:lnTo>
                    <a:pt x="266" y="108"/>
                  </a:lnTo>
                  <a:lnTo>
                    <a:pt x="271" y="108"/>
                  </a:lnTo>
                  <a:lnTo>
                    <a:pt x="275" y="108"/>
                  </a:lnTo>
                  <a:lnTo>
                    <a:pt x="279" y="108"/>
                  </a:lnTo>
                  <a:lnTo>
                    <a:pt x="280" y="108"/>
                  </a:lnTo>
                  <a:lnTo>
                    <a:pt x="281" y="108"/>
                  </a:lnTo>
                  <a:lnTo>
                    <a:pt x="279" y="99"/>
                  </a:lnTo>
                  <a:lnTo>
                    <a:pt x="276" y="92"/>
                  </a:lnTo>
                  <a:lnTo>
                    <a:pt x="273" y="83"/>
                  </a:lnTo>
                  <a:lnTo>
                    <a:pt x="269" y="75"/>
                  </a:lnTo>
                  <a:lnTo>
                    <a:pt x="258" y="59"/>
                  </a:lnTo>
                  <a:lnTo>
                    <a:pt x="246" y="45"/>
                  </a:lnTo>
                  <a:lnTo>
                    <a:pt x="232" y="32"/>
                  </a:lnTo>
                  <a:lnTo>
                    <a:pt x="217" y="21"/>
                  </a:lnTo>
                  <a:lnTo>
                    <a:pt x="199" y="12"/>
                  </a:lnTo>
                  <a:lnTo>
                    <a:pt x="181" y="6"/>
                  </a:lnTo>
                  <a:lnTo>
                    <a:pt x="161" y="1"/>
                  </a:lnTo>
                  <a:lnTo>
                    <a:pt x="141" y="0"/>
                  </a:lnTo>
                  <a:lnTo>
                    <a:pt x="122" y="1"/>
                  </a:lnTo>
                  <a:lnTo>
                    <a:pt x="102" y="6"/>
                  </a:lnTo>
                  <a:lnTo>
                    <a:pt x="83" y="12"/>
                  </a:lnTo>
                  <a:lnTo>
                    <a:pt x="67" y="21"/>
                  </a:lnTo>
                  <a:lnTo>
                    <a:pt x="52" y="31"/>
                  </a:lnTo>
                  <a:lnTo>
                    <a:pt x="38" y="44"/>
                  </a:lnTo>
                  <a:lnTo>
                    <a:pt x="26" y="58"/>
                  </a:lnTo>
                  <a:lnTo>
                    <a:pt x="15" y="74"/>
                  </a:lnTo>
                  <a:lnTo>
                    <a:pt x="10" y="83"/>
                  </a:lnTo>
                  <a:lnTo>
                    <a:pt x="6" y="91"/>
                  </a:lnTo>
                  <a:lnTo>
                    <a:pt x="3" y="99"/>
                  </a:lnTo>
                  <a:lnTo>
                    <a:pt x="0" y="108"/>
                  </a:lnTo>
                  <a:lnTo>
                    <a:pt x="1" y="108"/>
                  </a:lnTo>
                  <a:lnTo>
                    <a:pt x="4" y="110"/>
                  </a:lnTo>
                  <a:lnTo>
                    <a:pt x="9" y="111"/>
                  </a:lnTo>
                  <a:lnTo>
                    <a:pt x="16" y="112"/>
                  </a:lnTo>
                  <a:lnTo>
                    <a:pt x="22" y="113"/>
                  </a:lnTo>
                  <a:lnTo>
                    <a:pt x="29" y="113"/>
                  </a:lnTo>
                  <a:lnTo>
                    <a:pt x="34" y="111"/>
                  </a:lnTo>
                  <a:lnTo>
                    <a:pt x="38" y="108"/>
                  </a:lnTo>
                  <a:close/>
                </a:path>
              </a:pathLst>
            </a:custGeom>
            <a:solidFill>
              <a:srgbClr val="849B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4" name="Freeform 38"/>
            <p:cNvSpPr>
              <a:spLocks/>
            </p:cNvSpPr>
            <p:nvPr/>
          </p:nvSpPr>
          <p:spPr bwMode="auto">
            <a:xfrm>
              <a:off x="259" y="3078"/>
              <a:ext cx="93" cy="38"/>
            </a:xfrm>
            <a:custGeom>
              <a:avLst/>
              <a:gdLst/>
              <a:ahLst/>
              <a:cxnLst>
                <a:cxn ang="0">
                  <a:pos x="38" y="108"/>
                </a:cxn>
                <a:cxn ang="0">
                  <a:pos x="44" y="93"/>
                </a:cxn>
                <a:cxn ang="0">
                  <a:pos x="54" y="79"/>
                </a:cxn>
                <a:cxn ang="0">
                  <a:pos x="65" y="67"/>
                </a:cxn>
                <a:cxn ang="0">
                  <a:pos x="77" y="56"/>
                </a:cxn>
                <a:cxn ang="0">
                  <a:pos x="91" y="48"/>
                </a:cxn>
                <a:cxn ang="0">
                  <a:pos x="107" y="42"/>
                </a:cxn>
                <a:cxn ang="0">
                  <a:pos x="124" y="37"/>
                </a:cxn>
                <a:cxn ang="0">
                  <a:pos x="141" y="36"/>
                </a:cxn>
                <a:cxn ang="0">
                  <a:pos x="159" y="37"/>
                </a:cxn>
                <a:cxn ang="0">
                  <a:pos x="175" y="42"/>
                </a:cxn>
                <a:cxn ang="0">
                  <a:pos x="191" y="48"/>
                </a:cxn>
                <a:cxn ang="0">
                  <a:pos x="206" y="56"/>
                </a:cxn>
                <a:cxn ang="0">
                  <a:pos x="218" y="67"/>
                </a:cxn>
                <a:cxn ang="0">
                  <a:pos x="229" y="79"/>
                </a:cxn>
                <a:cxn ang="0">
                  <a:pos x="238" y="93"/>
                </a:cxn>
                <a:cxn ang="0">
                  <a:pos x="245" y="108"/>
                </a:cxn>
                <a:cxn ang="0">
                  <a:pos x="248" y="110"/>
                </a:cxn>
                <a:cxn ang="0">
                  <a:pos x="252" y="112"/>
                </a:cxn>
                <a:cxn ang="0">
                  <a:pos x="259" y="113"/>
                </a:cxn>
                <a:cxn ang="0">
                  <a:pos x="266" y="113"/>
                </a:cxn>
                <a:cxn ang="0">
                  <a:pos x="272" y="112"/>
                </a:cxn>
                <a:cxn ang="0">
                  <a:pos x="278" y="112"/>
                </a:cxn>
                <a:cxn ang="0">
                  <a:pos x="281" y="110"/>
                </a:cxn>
                <a:cxn ang="0">
                  <a:pos x="281" y="108"/>
                </a:cxn>
                <a:cxn ang="0">
                  <a:pos x="279" y="99"/>
                </a:cxn>
                <a:cxn ang="0">
                  <a:pos x="276" y="92"/>
                </a:cxn>
                <a:cxn ang="0">
                  <a:pos x="273" y="83"/>
                </a:cxn>
                <a:cxn ang="0">
                  <a:pos x="269" y="75"/>
                </a:cxn>
                <a:cxn ang="0">
                  <a:pos x="258" y="59"/>
                </a:cxn>
                <a:cxn ang="0">
                  <a:pos x="246" y="45"/>
                </a:cxn>
                <a:cxn ang="0">
                  <a:pos x="232" y="32"/>
                </a:cxn>
                <a:cxn ang="0">
                  <a:pos x="217" y="21"/>
                </a:cxn>
                <a:cxn ang="0">
                  <a:pos x="199" y="12"/>
                </a:cxn>
                <a:cxn ang="0">
                  <a:pos x="181" y="6"/>
                </a:cxn>
                <a:cxn ang="0">
                  <a:pos x="161" y="1"/>
                </a:cxn>
                <a:cxn ang="0">
                  <a:pos x="141" y="0"/>
                </a:cxn>
                <a:cxn ang="0">
                  <a:pos x="122" y="1"/>
                </a:cxn>
                <a:cxn ang="0">
                  <a:pos x="102" y="6"/>
                </a:cxn>
                <a:cxn ang="0">
                  <a:pos x="83" y="12"/>
                </a:cxn>
                <a:cxn ang="0">
                  <a:pos x="67" y="21"/>
                </a:cxn>
                <a:cxn ang="0">
                  <a:pos x="52" y="31"/>
                </a:cxn>
                <a:cxn ang="0">
                  <a:pos x="38" y="44"/>
                </a:cxn>
                <a:cxn ang="0">
                  <a:pos x="26" y="58"/>
                </a:cxn>
                <a:cxn ang="0">
                  <a:pos x="15" y="74"/>
                </a:cxn>
                <a:cxn ang="0">
                  <a:pos x="10" y="83"/>
                </a:cxn>
                <a:cxn ang="0">
                  <a:pos x="6" y="91"/>
                </a:cxn>
                <a:cxn ang="0">
                  <a:pos x="3" y="99"/>
                </a:cxn>
                <a:cxn ang="0">
                  <a:pos x="0" y="108"/>
                </a:cxn>
                <a:cxn ang="0">
                  <a:pos x="1" y="110"/>
                </a:cxn>
                <a:cxn ang="0">
                  <a:pos x="4" y="112"/>
                </a:cxn>
                <a:cxn ang="0">
                  <a:pos x="9" y="115"/>
                </a:cxn>
                <a:cxn ang="0">
                  <a:pos x="16" y="116"/>
                </a:cxn>
                <a:cxn ang="0">
                  <a:pos x="22" y="116"/>
                </a:cxn>
                <a:cxn ang="0">
                  <a:pos x="29" y="115"/>
                </a:cxn>
                <a:cxn ang="0">
                  <a:pos x="34" y="112"/>
                </a:cxn>
                <a:cxn ang="0">
                  <a:pos x="38" y="108"/>
                </a:cxn>
              </a:cxnLst>
              <a:rect l="0" t="0" r="r" b="b"/>
              <a:pathLst>
                <a:path w="281" h="116">
                  <a:moveTo>
                    <a:pt x="38" y="108"/>
                  </a:moveTo>
                  <a:lnTo>
                    <a:pt x="44" y="93"/>
                  </a:lnTo>
                  <a:lnTo>
                    <a:pt x="54" y="79"/>
                  </a:lnTo>
                  <a:lnTo>
                    <a:pt x="65" y="67"/>
                  </a:lnTo>
                  <a:lnTo>
                    <a:pt x="77" y="56"/>
                  </a:lnTo>
                  <a:lnTo>
                    <a:pt x="91" y="48"/>
                  </a:lnTo>
                  <a:lnTo>
                    <a:pt x="107" y="42"/>
                  </a:lnTo>
                  <a:lnTo>
                    <a:pt x="124" y="37"/>
                  </a:lnTo>
                  <a:lnTo>
                    <a:pt x="141" y="36"/>
                  </a:lnTo>
                  <a:lnTo>
                    <a:pt x="159" y="37"/>
                  </a:lnTo>
                  <a:lnTo>
                    <a:pt x="175" y="42"/>
                  </a:lnTo>
                  <a:lnTo>
                    <a:pt x="191" y="48"/>
                  </a:lnTo>
                  <a:lnTo>
                    <a:pt x="206" y="56"/>
                  </a:lnTo>
                  <a:lnTo>
                    <a:pt x="218" y="67"/>
                  </a:lnTo>
                  <a:lnTo>
                    <a:pt x="229" y="79"/>
                  </a:lnTo>
                  <a:lnTo>
                    <a:pt x="238" y="93"/>
                  </a:lnTo>
                  <a:lnTo>
                    <a:pt x="245" y="108"/>
                  </a:lnTo>
                  <a:lnTo>
                    <a:pt x="248" y="110"/>
                  </a:lnTo>
                  <a:lnTo>
                    <a:pt x="252" y="112"/>
                  </a:lnTo>
                  <a:lnTo>
                    <a:pt x="259" y="113"/>
                  </a:lnTo>
                  <a:lnTo>
                    <a:pt x="266" y="113"/>
                  </a:lnTo>
                  <a:lnTo>
                    <a:pt x="272" y="112"/>
                  </a:lnTo>
                  <a:lnTo>
                    <a:pt x="278" y="112"/>
                  </a:lnTo>
                  <a:lnTo>
                    <a:pt x="281" y="110"/>
                  </a:lnTo>
                  <a:lnTo>
                    <a:pt x="281" y="108"/>
                  </a:lnTo>
                  <a:lnTo>
                    <a:pt x="279" y="99"/>
                  </a:lnTo>
                  <a:lnTo>
                    <a:pt x="276" y="92"/>
                  </a:lnTo>
                  <a:lnTo>
                    <a:pt x="273" y="83"/>
                  </a:lnTo>
                  <a:lnTo>
                    <a:pt x="269" y="75"/>
                  </a:lnTo>
                  <a:lnTo>
                    <a:pt x="258" y="59"/>
                  </a:lnTo>
                  <a:lnTo>
                    <a:pt x="246" y="45"/>
                  </a:lnTo>
                  <a:lnTo>
                    <a:pt x="232" y="32"/>
                  </a:lnTo>
                  <a:lnTo>
                    <a:pt x="217" y="21"/>
                  </a:lnTo>
                  <a:lnTo>
                    <a:pt x="199" y="12"/>
                  </a:lnTo>
                  <a:lnTo>
                    <a:pt x="181" y="6"/>
                  </a:lnTo>
                  <a:lnTo>
                    <a:pt x="161" y="1"/>
                  </a:lnTo>
                  <a:lnTo>
                    <a:pt x="141" y="0"/>
                  </a:lnTo>
                  <a:lnTo>
                    <a:pt x="122" y="1"/>
                  </a:lnTo>
                  <a:lnTo>
                    <a:pt x="102" y="6"/>
                  </a:lnTo>
                  <a:lnTo>
                    <a:pt x="83" y="12"/>
                  </a:lnTo>
                  <a:lnTo>
                    <a:pt x="67" y="21"/>
                  </a:lnTo>
                  <a:lnTo>
                    <a:pt x="52" y="31"/>
                  </a:lnTo>
                  <a:lnTo>
                    <a:pt x="38" y="44"/>
                  </a:lnTo>
                  <a:lnTo>
                    <a:pt x="26" y="58"/>
                  </a:lnTo>
                  <a:lnTo>
                    <a:pt x="15" y="74"/>
                  </a:lnTo>
                  <a:lnTo>
                    <a:pt x="10" y="83"/>
                  </a:lnTo>
                  <a:lnTo>
                    <a:pt x="6" y="91"/>
                  </a:lnTo>
                  <a:lnTo>
                    <a:pt x="3" y="99"/>
                  </a:lnTo>
                  <a:lnTo>
                    <a:pt x="0" y="108"/>
                  </a:lnTo>
                  <a:lnTo>
                    <a:pt x="1" y="110"/>
                  </a:lnTo>
                  <a:lnTo>
                    <a:pt x="4" y="112"/>
                  </a:lnTo>
                  <a:lnTo>
                    <a:pt x="9" y="115"/>
                  </a:lnTo>
                  <a:lnTo>
                    <a:pt x="16" y="116"/>
                  </a:lnTo>
                  <a:lnTo>
                    <a:pt x="22" y="116"/>
                  </a:lnTo>
                  <a:lnTo>
                    <a:pt x="29" y="115"/>
                  </a:lnTo>
                  <a:lnTo>
                    <a:pt x="34" y="112"/>
                  </a:lnTo>
                  <a:lnTo>
                    <a:pt x="38" y="108"/>
                  </a:lnTo>
                  <a:close/>
                </a:path>
              </a:pathLst>
            </a:custGeom>
            <a:solidFill>
              <a:srgbClr val="849B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5" name="Freeform 39"/>
            <p:cNvSpPr>
              <a:spLocks/>
            </p:cNvSpPr>
            <p:nvPr/>
          </p:nvSpPr>
          <p:spPr bwMode="auto">
            <a:xfrm>
              <a:off x="264" y="3199"/>
              <a:ext cx="84" cy="84"/>
            </a:xfrm>
            <a:custGeom>
              <a:avLst/>
              <a:gdLst/>
              <a:ahLst/>
              <a:cxnLst>
                <a:cxn ang="0">
                  <a:pos x="0" y="125"/>
                </a:cxn>
                <a:cxn ang="0">
                  <a:pos x="2" y="100"/>
                </a:cxn>
                <a:cxn ang="0">
                  <a:pos x="10" y="76"/>
                </a:cxn>
                <a:cxn ang="0">
                  <a:pos x="22" y="54"/>
                </a:cxn>
                <a:cxn ang="0">
                  <a:pos x="37" y="36"/>
                </a:cxn>
                <a:cxn ang="0">
                  <a:pos x="54" y="22"/>
                </a:cxn>
                <a:cxn ang="0">
                  <a:pos x="76" y="10"/>
                </a:cxn>
                <a:cxn ang="0">
                  <a:pos x="100" y="2"/>
                </a:cxn>
                <a:cxn ang="0">
                  <a:pos x="125" y="0"/>
                </a:cxn>
                <a:cxn ang="0">
                  <a:pos x="150" y="2"/>
                </a:cxn>
                <a:cxn ang="0">
                  <a:pos x="174" y="10"/>
                </a:cxn>
                <a:cxn ang="0">
                  <a:pos x="196" y="22"/>
                </a:cxn>
                <a:cxn ang="0">
                  <a:pos x="215" y="36"/>
                </a:cxn>
                <a:cxn ang="0">
                  <a:pos x="229" y="54"/>
                </a:cxn>
                <a:cxn ang="0">
                  <a:pos x="241" y="76"/>
                </a:cxn>
                <a:cxn ang="0">
                  <a:pos x="248" y="100"/>
                </a:cxn>
                <a:cxn ang="0">
                  <a:pos x="251" y="125"/>
                </a:cxn>
                <a:cxn ang="0">
                  <a:pos x="248" y="150"/>
                </a:cxn>
                <a:cxn ang="0">
                  <a:pos x="241" y="174"/>
                </a:cxn>
                <a:cxn ang="0">
                  <a:pos x="229" y="196"/>
                </a:cxn>
                <a:cxn ang="0">
                  <a:pos x="215" y="213"/>
                </a:cxn>
                <a:cxn ang="0">
                  <a:pos x="196" y="229"/>
                </a:cxn>
                <a:cxn ang="0">
                  <a:pos x="174" y="241"/>
                </a:cxn>
                <a:cxn ang="0">
                  <a:pos x="150" y="248"/>
                </a:cxn>
                <a:cxn ang="0">
                  <a:pos x="125" y="250"/>
                </a:cxn>
                <a:cxn ang="0">
                  <a:pos x="100" y="248"/>
                </a:cxn>
                <a:cxn ang="0">
                  <a:pos x="76" y="241"/>
                </a:cxn>
                <a:cxn ang="0">
                  <a:pos x="54" y="229"/>
                </a:cxn>
                <a:cxn ang="0">
                  <a:pos x="37" y="213"/>
                </a:cxn>
                <a:cxn ang="0">
                  <a:pos x="22" y="196"/>
                </a:cxn>
                <a:cxn ang="0">
                  <a:pos x="10" y="174"/>
                </a:cxn>
                <a:cxn ang="0">
                  <a:pos x="2" y="150"/>
                </a:cxn>
                <a:cxn ang="0">
                  <a:pos x="0" y="125"/>
                </a:cxn>
              </a:cxnLst>
              <a:rect l="0" t="0" r="r" b="b"/>
              <a:pathLst>
                <a:path w="251" h="250">
                  <a:moveTo>
                    <a:pt x="0" y="125"/>
                  </a:moveTo>
                  <a:lnTo>
                    <a:pt x="2" y="100"/>
                  </a:lnTo>
                  <a:lnTo>
                    <a:pt x="10" y="76"/>
                  </a:lnTo>
                  <a:lnTo>
                    <a:pt x="22" y="54"/>
                  </a:lnTo>
                  <a:lnTo>
                    <a:pt x="37" y="36"/>
                  </a:lnTo>
                  <a:lnTo>
                    <a:pt x="54" y="22"/>
                  </a:lnTo>
                  <a:lnTo>
                    <a:pt x="76" y="10"/>
                  </a:lnTo>
                  <a:lnTo>
                    <a:pt x="100" y="2"/>
                  </a:lnTo>
                  <a:lnTo>
                    <a:pt x="125" y="0"/>
                  </a:lnTo>
                  <a:lnTo>
                    <a:pt x="150" y="2"/>
                  </a:lnTo>
                  <a:lnTo>
                    <a:pt x="174" y="10"/>
                  </a:lnTo>
                  <a:lnTo>
                    <a:pt x="196" y="22"/>
                  </a:lnTo>
                  <a:lnTo>
                    <a:pt x="215" y="36"/>
                  </a:lnTo>
                  <a:lnTo>
                    <a:pt x="229" y="54"/>
                  </a:lnTo>
                  <a:lnTo>
                    <a:pt x="241" y="76"/>
                  </a:lnTo>
                  <a:lnTo>
                    <a:pt x="248" y="100"/>
                  </a:lnTo>
                  <a:lnTo>
                    <a:pt x="251" y="125"/>
                  </a:lnTo>
                  <a:lnTo>
                    <a:pt x="248" y="150"/>
                  </a:lnTo>
                  <a:lnTo>
                    <a:pt x="241" y="174"/>
                  </a:lnTo>
                  <a:lnTo>
                    <a:pt x="229" y="196"/>
                  </a:lnTo>
                  <a:lnTo>
                    <a:pt x="215" y="213"/>
                  </a:lnTo>
                  <a:lnTo>
                    <a:pt x="196" y="229"/>
                  </a:lnTo>
                  <a:lnTo>
                    <a:pt x="174" y="241"/>
                  </a:lnTo>
                  <a:lnTo>
                    <a:pt x="150" y="248"/>
                  </a:lnTo>
                  <a:lnTo>
                    <a:pt x="125" y="250"/>
                  </a:lnTo>
                  <a:lnTo>
                    <a:pt x="100" y="248"/>
                  </a:lnTo>
                  <a:lnTo>
                    <a:pt x="76" y="241"/>
                  </a:lnTo>
                  <a:lnTo>
                    <a:pt x="54" y="229"/>
                  </a:lnTo>
                  <a:lnTo>
                    <a:pt x="37" y="213"/>
                  </a:lnTo>
                  <a:lnTo>
                    <a:pt x="22" y="196"/>
                  </a:lnTo>
                  <a:lnTo>
                    <a:pt x="10" y="174"/>
                  </a:lnTo>
                  <a:lnTo>
                    <a:pt x="2" y="150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6" name="Freeform 40"/>
            <p:cNvSpPr>
              <a:spLocks/>
            </p:cNvSpPr>
            <p:nvPr/>
          </p:nvSpPr>
          <p:spPr bwMode="auto">
            <a:xfrm>
              <a:off x="259" y="3193"/>
              <a:ext cx="93" cy="38"/>
            </a:xfrm>
            <a:custGeom>
              <a:avLst/>
              <a:gdLst/>
              <a:ahLst/>
              <a:cxnLst>
                <a:cxn ang="0">
                  <a:pos x="37" y="108"/>
                </a:cxn>
                <a:cxn ang="0">
                  <a:pos x="43" y="93"/>
                </a:cxn>
                <a:cxn ang="0">
                  <a:pos x="53" y="79"/>
                </a:cxn>
                <a:cxn ang="0">
                  <a:pos x="64" y="67"/>
                </a:cxn>
                <a:cxn ang="0">
                  <a:pos x="76" y="56"/>
                </a:cxn>
                <a:cxn ang="0">
                  <a:pos x="90" y="47"/>
                </a:cxn>
                <a:cxn ang="0">
                  <a:pos x="106" y="41"/>
                </a:cxn>
                <a:cxn ang="0">
                  <a:pos x="123" y="36"/>
                </a:cxn>
                <a:cxn ang="0">
                  <a:pos x="140" y="35"/>
                </a:cxn>
                <a:cxn ang="0">
                  <a:pos x="158" y="36"/>
                </a:cxn>
                <a:cxn ang="0">
                  <a:pos x="174" y="41"/>
                </a:cxn>
                <a:cxn ang="0">
                  <a:pos x="190" y="47"/>
                </a:cxn>
                <a:cxn ang="0">
                  <a:pos x="205" y="56"/>
                </a:cxn>
                <a:cxn ang="0">
                  <a:pos x="217" y="67"/>
                </a:cxn>
                <a:cxn ang="0">
                  <a:pos x="228" y="79"/>
                </a:cxn>
                <a:cxn ang="0">
                  <a:pos x="237" y="93"/>
                </a:cxn>
                <a:cxn ang="0">
                  <a:pos x="244" y="108"/>
                </a:cxn>
                <a:cxn ang="0">
                  <a:pos x="251" y="108"/>
                </a:cxn>
                <a:cxn ang="0">
                  <a:pos x="259" y="108"/>
                </a:cxn>
                <a:cxn ang="0">
                  <a:pos x="265" y="108"/>
                </a:cxn>
                <a:cxn ang="0">
                  <a:pos x="270" y="108"/>
                </a:cxn>
                <a:cxn ang="0">
                  <a:pos x="274" y="108"/>
                </a:cxn>
                <a:cxn ang="0">
                  <a:pos x="278" y="108"/>
                </a:cxn>
                <a:cxn ang="0">
                  <a:pos x="279" y="108"/>
                </a:cxn>
                <a:cxn ang="0">
                  <a:pos x="280" y="108"/>
                </a:cxn>
                <a:cxn ang="0">
                  <a:pos x="278" y="99"/>
                </a:cxn>
                <a:cxn ang="0">
                  <a:pos x="275" y="92"/>
                </a:cxn>
                <a:cxn ang="0">
                  <a:pos x="272" y="83"/>
                </a:cxn>
                <a:cxn ang="0">
                  <a:pos x="268" y="75"/>
                </a:cxn>
                <a:cxn ang="0">
                  <a:pos x="257" y="59"/>
                </a:cxn>
                <a:cxn ang="0">
                  <a:pos x="245" y="45"/>
                </a:cxn>
                <a:cxn ang="0">
                  <a:pos x="231" y="32"/>
                </a:cxn>
                <a:cxn ang="0">
                  <a:pos x="216" y="21"/>
                </a:cxn>
                <a:cxn ang="0">
                  <a:pos x="198" y="12"/>
                </a:cxn>
                <a:cxn ang="0">
                  <a:pos x="180" y="6"/>
                </a:cxn>
                <a:cxn ang="0">
                  <a:pos x="160" y="1"/>
                </a:cxn>
                <a:cxn ang="0">
                  <a:pos x="140" y="0"/>
                </a:cxn>
                <a:cxn ang="0">
                  <a:pos x="121" y="1"/>
                </a:cxn>
                <a:cxn ang="0">
                  <a:pos x="101" y="6"/>
                </a:cxn>
                <a:cxn ang="0">
                  <a:pos x="82" y="12"/>
                </a:cxn>
                <a:cxn ang="0">
                  <a:pos x="66" y="21"/>
                </a:cxn>
                <a:cxn ang="0">
                  <a:pos x="51" y="31"/>
                </a:cxn>
                <a:cxn ang="0">
                  <a:pos x="37" y="44"/>
                </a:cxn>
                <a:cxn ang="0">
                  <a:pos x="25" y="58"/>
                </a:cxn>
                <a:cxn ang="0">
                  <a:pos x="14" y="74"/>
                </a:cxn>
                <a:cxn ang="0">
                  <a:pos x="9" y="82"/>
                </a:cxn>
                <a:cxn ang="0">
                  <a:pos x="5" y="91"/>
                </a:cxn>
                <a:cxn ang="0">
                  <a:pos x="2" y="99"/>
                </a:cxn>
                <a:cxn ang="0">
                  <a:pos x="0" y="108"/>
                </a:cxn>
                <a:cxn ang="0">
                  <a:pos x="1" y="108"/>
                </a:cxn>
                <a:cxn ang="0">
                  <a:pos x="4" y="110"/>
                </a:cxn>
                <a:cxn ang="0">
                  <a:pos x="9" y="111"/>
                </a:cxn>
                <a:cxn ang="0">
                  <a:pos x="15" y="112"/>
                </a:cxn>
                <a:cxn ang="0">
                  <a:pos x="23" y="114"/>
                </a:cxn>
                <a:cxn ang="0">
                  <a:pos x="28" y="114"/>
                </a:cxn>
                <a:cxn ang="0">
                  <a:pos x="33" y="111"/>
                </a:cxn>
                <a:cxn ang="0">
                  <a:pos x="37" y="108"/>
                </a:cxn>
              </a:cxnLst>
              <a:rect l="0" t="0" r="r" b="b"/>
              <a:pathLst>
                <a:path w="280" h="114">
                  <a:moveTo>
                    <a:pt x="37" y="108"/>
                  </a:moveTo>
                  <a:lnTo>
                    <a:pt x="43" y="93"/>
                  </a:lnTo>
                  <a:lnTo>
                    <a:pt x="53" y="79"/>
                  </a:lnTo>
                  <a:lnTo>
                    <a:pt x="64" y="67"/>
                  </a:lnTo>
                  <a:lnTo>
                    <a:pt x="76" y="56"/>
                  </a:lnTo>
                  <a:lnTo>
                    <a:pt x="90" y="47"/>
                  </a:lnTo>
                  <a:lnTo>
                    <a:pt x="106" y="41"/>
                  </a:lnTo>
                  <a:lnTo>
                    <a:pt x="123" y="36"/>
                  </a:lnTo>
                  <a:lnTo>
                    <a:pt x="140" y="35"/>
                  </a:lnTo>
                  <a:lnTo>
                    <a:pt x="158" y="36"/>
                  </a:lnTo>
                  <a:lnTo>
                    <a:pt x="174" y="41"/>
                  </a:lnTo>
                  <a:lnTo>
                    <a:pt x="190" y="47"/>
                  </a:lnTo>
                  <a:lnTo>
                    <a:pt x="205" y="56"/>
                  </a:lnTo>
                  <a:lnTo>
                    <a:pt x="217" y="67"/>
                  </a:lnTo>
                  <a:lnTo>
                    <a:pt x="228" y="79"/>
                  </a:lnTo>
                  <a:lnTo>
                    <a:pt x="237" y="93"/>
                  </a:lnTo>
                  <a:lnTo>
                    <a:pt x="244" y="108"/>
                  </a:lnTo>
                  <a:lnTo>
                    <a:pt x="251" y="108"/>
                  </a:lnTo>
                  <a:lnTo>
                    <a:pt x="259" y="108"/>
                  </a:lnTo>
                  <a:lnTo>
                    <a:pt x="265" y="108"/>
                  </a:lnTo>
                  <a:lnTo>
                    <a:pt x="270" y="108"/>
                  </a:lnTo>
                  <a:lnTo>
                    <a:pt x="274" y="108"/>
                  </a:lnTo>
                  <a:lnTo>
                    <a:pt x="278" y="108"/>
                  </a:lnTo>
                  <a:lnTo>
                    <a:pt x="279" y="108"/>
                  </a:lnTo>
                  <a:lnTo>
                    <a:pt x="280" y="108"/>
                  </a:lnTo>
                  <a:lnTo>
                    <a:pt x="278" y="99"/>
                  </a:lnTo>
                  <a:lnTo>
                    <a:pt x="275" y="92"/>
                  </a:lnTo>
                  <a:lnTo>
                    <a:pt x="272" y="83"/>
                  </a:lnTo>
                  <a:lnTo>
                    <a:pt x="268" y="75"/>
                  </a:lnTo>
                  <a:lnTo>
                    <a:pt x="257" y="59"/>
                  </a:lnTo>
                  <a:lnTo>
                    <a:pt x="245" y="45"/>
                  </a:lnTo>
                  <a:lnTo>
                    <a:pt x="231" y="32"/>
                  </a:lnTo>
                  <a:lnTo>
                    <a:pt x="216" y="21"/>
                  </a:lnTo>
                  <a:lnTo>
                    <a:pt x="198" y="12"/>
                  </a:lnTo>
                  <a:lnTo>
                    <a:pt x="180" y="6"/>
                  </a:lnTo>
                  <a:lnTo>
                    <a:pt x="160" y="1"/>
                  </a:lnTo>
                  <a:lnTo>
                    <a:pt x="140" y="0"/>
                  </a:lnTo>
                  <a:lnTo>
                    <a:pt x="121" y="1"/>
                  </a:lnTo>
                  <a:lnTo>
                    <a:pt x="101" y="6"/>
                  </a:lnTo>
                  <a:lnTo>
                    <a:pt x="82" y="12"/>
                  </a:lnTo>
                  <a:lnTo>
                    <a:pt x="66" y="21"/>
                  </a:lnTo>
                  <a:lnTo>
                    <a:pt x="51" y="31"/>
                  </a:lnTo>
                  <a:lnTo>
                    <a:pt x="37" y="44"/>
                  </a:lnTo>
                  <a:lnTo>
                    <a:pt x="25" y="58"/>
                  </a:lnTo>
                  <a:lnTo>
                    <a:pt x="14" y="74"/>
                  </a:lnTo>
                  <a:lnTo>
                    <a:pt x="9" y="82"/>
                  </a:lnTo>
                  <a:lnTo>
                    <a:pt x="5" y="91"/>
                  </a:lnTo>
                  <a:lnTo>
                    <a:pt x="2" y="99"/>
                  </a:lnTo>
                  <a:lnTo>
                    <a:pt x="0" y="108"/>
                  </a:lnTo>
                  <a:lnTo>
                    <a:pt x="1" y="108"/>
                  </a:lnTo>
                  <a:lnTo>
                    <a:pt x="4" y="110"/>
                  </a:lnTo>
                  <a:lnTo>
                    <a:pt x="9" y="111"/>
                  </a:lnTo>
                  <a:lnTo>
                    <a:pt x="15" y="112"/>
                  </a:lnTo>
                  <a:lnTo>
                    <a:pt x="23" y="114"/>
                  </a:lnTo>
                  <a:lnTo>
                    <a:pt x="28" y="114"/>
                  </a:lnTo>
                  <a:lnTo>
                    <a:pt x="33" y="111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849B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7" name="Freeform 41"/>
            <p:cNvSpPr>
              <a:spLocks/>
            </p:cNvSpPr>
            <p:nvPr/>
          </p:nvSpPr>
          <p:spPr bwMode="auto">
            <a:xfrm>
              <a:off x="259" y="3193"/>
              <a:ext cx="93" cy="38"/>
            </a:xfrm>
            <a:custGeom>
              <a:avLst/>
              <a:gdLst/>
              <a:ahLst/>
              <a:cxnLst>
                <a:cxn ang="0">
                  <a:pos x="36" y="108"/>
                </a:cxn>
                <a:cxn ang="0">
                  <a:pos x="42" y="93"/>
                </a:cxn>
                <a:cxn ang="0">
                  <a:pos x="52" y="79"/>
                </a:cxn>
                <a:cxn ang="0">
                  <a:pos x="63" y="67"/>
                </a:cxn>
                <a:cxn ang="0">
                  <a:pos x="75" y="56"/>
                </a:cxn>
                <a:cxn ang="0">
                  <a:pos x="89" y="47"/>
                </a:cxn>
                <a:cxn ang="0">
                  <a:pos x="105" y="41"/>
                </a:cxn>
                <a:cxn ang="0">
                  <a:pos x="122" y="36"/>
                </a:cxn>
                <a:cxn ang="0">
                  <a:pos x="139" y="35"/>
                </a:cxn>
                <a:cxn ang="0">
                  <a:pos x="157" y="36"/>
                </a:cxn>
                <a:cxn ang="0">
                  <a:pos x="173" y="41"/>
                </a:cxn>
                <a:cxn ang="0">
                  <a:pos x="189" y="47"/>
                </a:cxn>
                <a:cxn ang="0">
                  <a:pos x="204" y="56"/>
                </a:cxn>
                <a:cxn ang="0">
                  <a:pos x="216" y="67"/>
                </a:cxn>
                <a:cxn ang="0">
                  <a:pos x="227" y="79"/>
                </a:cxn>
                <a:cxn ang="0">
                  <a:pos x="236" y="93"/>
                </a:cxn>
                <a:cxn ang="0">
                  <a:pos x="243" y="108"/>
                </a:cxn>
                <a:cxn ang="0">
                  <a:pos x="250" y="108"/>
                </a:cxn>
                <a:cxn ang="0">
                  <a:pos x="258" y="108"/>
                </a:cxn>
                <a:cxn ang="0">
                  <a:pos x="264" y="108"/>
                </a:cxn>
                <a:cxn ang="0">
                  <a:pos x="269" y="108"/>
                </a:cxn>
                <a:cxn ang="0">
                  <a:pos x="273" y="108"/>
                </a:cxn>
                <a:cxn ang="0">
                  <a:pos x="277" y="108"/>
                </a:cxn>
                <a:cxn ang="0">
                  <a:pos x="278" y="108"/>
                </a:cxn>
                <a:cxn ang="0">
                  <a:pos x="279" y="108"/>
                </a:cxn>
                <a:cxn ang="0">
                  <a:pos x="277" y="99"/>
                </a:cxn>
                <a:cxn ang="0">
                  <a:pos x="274" y="92"/>
                </a:cxn>
                <a:cxn ang="0">
                  <a:pos x="271" y="83"/>
                </a:cxn>
                <a:cxn ang="0">
                  <a:pos x="267" y="75"/>
                </a:cxn>
                <a:cxn ang="0">
                  <a:pos x="256" y="59"/>
                </a:cxn>
                <a:cxn ang="0">
                  <a:pos x="244" y="45"/>
                </a:cxn>
                <a:cxn ang="0">
                  <a:pos x="230" y="32"/>
                </a:cxn>
                <a:cxn ang="0">
                  <a:pos x="215" y="21"/>
                </a:cxn>
                <a:cxn ang="0">
                  <a:pos x="197" y="12"/>
                </a:cxn>
                <a:cxn ang="0">
                  <a:pos x="179" y="6"/>
                </a:cxn>
                <a:cxn ang="0">
                  <a:pos x="159" y="1"/>
                </a:cxn>
                <a:cxn ang="0">
                  <a:pos x="139" y="0"/>
                </a:cxn>
                <a:cxn ang="0">
                  <a:pos x="120" y="1"/>
                </a:cxn>
                <a:cxn ang="0">
                  <a:pos x="100" y="6"/>
                </a:cxn>
                <a:cxn ang="0">
                  <a:pos x="81" y="12"/>
                </a:cxn>
                <a:cxn ang="0">
                  <a:pos x="65" y="21"/>
                </a:cxn>
                <a:cxn ang="0">
                  <a:pos x="50" y="31"/>
                </a:cxn>
                <a:cxn ang="0">
                  <a:pos x="36" y="44"/>
                </a:cxn>
                <a:cxn ang="0">
                  <a:pos x="24" y="58"/>
                </a:cxn>
                <a:cxn ang="0">
                  <a:pos x="13" y="74"/>
                </a:cxn>
                <a:cxn ang="0">
                  <a:pos x="8" y="82"/>
                </a:cxn>
                <a:cxn ang="0">
                  <a:pos x="5" y="91"/>
                </a:cxn>
                <a:cxn ang="0">
                  <a:pos x="2" y="99"/>
                </a:cxn>
                <a:cxn ang="0">
                  <a:pos x="0" y="108"/>
                </a:cxn>
                <a:cxn ang="0">
                  <a:pos x="1" y="108"/>
                </a:cxn>
                <a:cxn ang="0">
                  <a:pos x="4" y="110"/>
                </a:cxn>
                <a:cxn ang="0">
                  <a:pos x="8" y="111"/>
                </a:cxn>
                <a:cxn ang="0">
                  <a:pos x="15" y="112"/>
                </a:cxn>
                <a:cxn ang="0">
                  <a:pos x="22" y="114"/>
                </a:cxn>
                <a:cxn ang="0">
                  <a:pos x="27" y="114"/>
                </a:cxn>
                <a:cxn ang="0">
                  <a:pos x="32" y="111"/>
                </a:cxn>
                <a:cxn ang="0">
                  <a:pos x="36" y="108"/>
                </a:cxn>
              </a:cxnLst>
              <a:rect l="0" t="0" r="r" b="b"/>
              <a:pathLst>
                <a:path w="279" h="114">
                  <a:moveTo>
                    <a:pt x="36" y="108"/>
                  </a:moveTo>
                  <a:lnTo>
                    <a:pt x="42" y="93"/>
                  </a:lnTo>
                  <a:lnTo>
                    <a:pt x="52" y="79"/>
                  </a:lnTo>
                  <a:lnTo>
                    <a:pt x="63" y="67"/>
                  </a:lnTo>
                  <a:lnTo>
                    <a:pt x="75" y="56"/>
                  </a:lnTo>
                  <a:lnTo>
                    <a:pt x="89" y="47"/>
                  </a:lnTo>
                  <a:lnTo>
                    <a:pt x="105" y="41"/>
                  </a:lnTo>
                  <a:lnTo>
                    <a:pt x="122" y="36"/>
                  </a:lnTo>
                  <a:lnTo>
                    <a:pt x="139" y="35"/>
                  </a:lnTo>
                  <a:lnTo>
                    <a:pt x="157" y="36"/>
                  </a:lnTo>
                  <a:lnTo>
                    <a:pt x="173" y="41"/>
                  </a:lnTo>
                  <a:lnTo>
                    <a:pt x="189" y="47"/>
                  </a:lnTo>
                  <a:lnTo>
                    <a:pt x="204" y="56"/>
                  </a:lnTo>
                  <a:lnTo>
                    <a:pt x="216" y="67"/>
                  </a:lnTo>
                  <a:lnTo>
                    <a:pt x="227" y="79"/>
                  </a:lnTo>
                  <a:lnTo>
                    <a:pt x="236" y="93"/>
                  </a:lnTo>
                  <a:lnTo>
                    <a:pt x="243" y="108"/>
                  </a:lnTo>
                  <a:lnTo>
                    <a:pt x="250" y="108"/>
                  </a:lnTo>
                  <a:lnTo>
                    <a:pt x="258" y="108"/>
                  </a:lnTo>
                  <a:lnTo>
                    <a:pt x="264" y="108"/>
                  </a:lnTo>
                  <a:lnTo>
                    <a:pt x="269" y="108"/>
                  </a:lnTo>
                  <a:lnTo>
                    <a:pt x="273" y="108"/>
                  </a:lnTo>
                  <a:lnTo>
                    <a:pt x="277" y="108"/>
                  </a:lnTo>
                  <a:lnTo>
                    <a:pt x="278" y="108"/>
                  </a:lnTo>
                  <a:lnTo>
                    <a:pt x="279" y="108"/>
                  </a:lnTo>
                  <a:lnTo>
                    <a:pt x="277" y="99"/>
                  </a:lnTo>
                  <a:lnTo>
                    <a:pt x="274" y="92"/>
                  </a:lnTo>
                  <a:lnTo>
                    <a:pt x="271" y="83"/>
                  </a:lnTo>
                  <a:lnTo>
                    <a:pt x="267" y="75"/>
                  </a:lnTo>
                  <a:lnTo>
                    <a:pt x="256" y="59"/>
                  </a:lnTo>
                  <a:lnTo>
                    <a:pt x="244" y="45"/>
                  </a:lnTo>
                  <a:lnTo>
                    <a:pt x="230" y="32"/>
                  </a:lnTo>
                  <a:lnTo>
                    <a:pt x="215" y="21"/>
                  </a:lnTo>
                  <a:lnTo>
                    <a:pt x="197" y="12"/>
                  </a:lnTo>
                  <a:lnTo>
                    <a:pt x="179" y="6"/>
                  </a:lnTo>
                  <a:lnTo>
                    <a:pt x="159" y="1"/>
                  </a:lnTo>
                  <a:lnTo>
                    <a:pt x="139" y="0"/>
                  </a:lnTo>
                  <a:lnTo>
                    <a:pt x="120" y="1"/>
                  </a:lnTo>
                  <a:lnTo>
                    <a:pt x="100" y="6"/>
                  </a:lnTo>
                  <a:lnTo>
                    <a:pt x="81" y="12"/>
                  </a:lnTo>
                  <a:lnTo>
                    <a:pt x="65" y="21"/>
                  </a:lnTo>
                  <a:lnTo>
                    <a:pt x="50" y="31"/>
                  </a:lnTo>
                  <a:lnTo>
                    <a:pt x="36" y="44"/>
                  </a:lnTo>
                  <a:lnTo>
                    <a:pt x="24" y="58"/>
                  </a:lnTo>
                  <a:lnTo>
                    <a:pt x="13" y="74"/>
                  </a:lnTo>
                  <a:lnTo>
                    <a:pt x="8" y="82"/>
                  </a:lnTo>
                  <a:lnTo>
                    <a:pt x="5" y="91"/>
                  </a:lnTo>
                  <a:lnTo>
                    <a:pt x="2" y="99"/>
                  </a:lnTo>
                  <a:lnTo>
                    <a:pt x="0" y="108"/>
                  </a:lnTo>
                  <a:lnTo>
                    <a:pt x="1" y="108"/>
                  </a:lnTo>
                  <a:lnTo>
                    <a:pt x="4" y="110"/>
                  </a:lnTo>
                  <a:lnTo>
                    <a:pt x="8" y="111"/>
                  </a:lnTo>
                  <a:lnTo>
                    <a:pt x="15" y="112"/>
                  </a:lnTo>
                  <a:lnTo>
                    <a:pt x="22" y="114"/>
                  </a:lnTo>
                  <a:lnTo>
                    <a:pt x="27" y="114"/>
                  </a:lnTo>
                  <a:lnTo>
                    <a:pt x="32" y="111"/>
                  </a:lnTo>
                  <a:lnTo>
                    <a:pt x="36" y="108"/>
                  </a:lnTo>
                  <a:close/>
                </a:path>
              </a:pathLst>
            </a:custGeom>
            <a:solidFill>
              <a:srgbClr val="849B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8" name="Freeform 42"/>
            <p:cNvSpPr>
              <a:spLocks/>
            </p:cNvSpPr>
            <p:nvPr/>
          </p:nvSpPr>
          <p:spPr bwMode="auto">
            <a:xfrm>
              <a:off x="259" y="3193"/>
              <a:ext cx="93" cy="38"/>
            </a:xfrm>
            <a:custGeom>
              <a:avLst/>
              <a:gdLst/>
              <a:ahLst/>
              <a:cxnLst>
                <a:cxn ang="0">
                  <a:pos x="38" y="108"/>
                </a:cxn>
                <a:cxn ang="0">
                  <a:pos x="44" y="93"/>
                </a:cxn>
                <a:cxn ang="0">
                  <a:pos x="54" y="79"/>
                </a:cxn>
                <a:cxn ang="0">
                  <a:pos x="65" y="67"/>
                </a:cxn>
                <a:cxn ang="0">
                  <a:pos x="77" y="56"/>
                </a:cxn>
                <a:cxn ang="0">
                  <a:pos x="91" y="47"/>
                </a:cxn>
                <a:cxn ang="0">
                  <a:pos x="107" y="41"/>
                </a:cxn>
                <a:cxn ang="0">
                  <a:pos x="124" y="36"/>
                </a:cxn>
                <a:cxn ang="0">
                  <a:pos x="141" y="35"/>
                </a:cxn>
                <a:cxn ang="0">
                  <a:pos x="159" y="36"/>
                </a:cxn>
                <a:cxn ang="0">
                  <a:pos x="175" y="41"/>
                </a:cxn>
                <a:cxn ang="0">
                  <a:pos x="191" y="47"/>
                </a:cxn>
                <a:cxn ang="0">
                  <a:pos x="206" y="56"/>
                </a:cxn>
                <a:cxn ang="0">
                  <a:pos x="218" y="67"/>
                </a:cxn>
                <a:cxn ang="0">
                  <a:pos x="229" y="79"/>
                </a:cxn>
                <a:cxn ang="0">
                  <a:pos x="238" y="93"/>
                </a:cxn>
                <a:cxn ang="0">
                  <a:pos x="245" y="108"/>
                </a:cxn>
                <a:cxn ang="0">
                  <a:pos x="252" y="108"/>
                </a:cxn>
                <a:cxn ang="0">
                  <a:pos x="260" y="108"/>
                </a:cxn>
                <a:cxn ang="0">
                  <a:pos x="266" y="108"/>
                </a:cxn>
                <a:cxn ang="0">
                  <a:pos x="271" y="108"/>
                </a:cxn>
                <a:cxn ang="0">
                  <a:pos x="275" y="108"/>
                </a:cxn>
                <a:cxn ang="0">
                  <a:pos x="279" y="108"/>
                </a:cxn>
                <a:cxn ang="0">
                  <a:pos x="280" y="108"/>
                </a:cxn>
                <a:cxn ang="0">
                  <a:pos x="281" y="108"/>
                </a:cxn>
                <a:cxn ang="0">
                  <a:pos x="279" y="99"/>
                </a:cxn>
                <a:cxn ang="0">
                  <a:pos x="276" y="92"/>
                </a:cxn>
                <a:cxn ang="0">
                  <a:pos x="273" y="83"/>
                </a:cxn>
                <a:cxn ang="0">
                  <a:pos x="269" y="75"/>
                </a:cxn>
                <a:cxn ang="0">
                  <a:pos x="258" y="59"/>
                </a:cxn>
                <a:cxn ang="0">
                  <a:pos x="246" y="45"/>
                </a:cxn>
                <a:cxn ang="0">
                  <a:pos x="232" y="32"/>
                </a:cxn>
                <a:cxn ang="0">
                  <a:pos x="217" y="21"/>
                </a:cxn>
                <a:cxn ang="0">
                  <a:pos x="199" y="12"/>
                </a:cxn>
                <a:cxn ang="0">
                  <a:pos x="181" y="6"/>
                </a:cxn>
                <a:cxn ang="0">
                  <a:pos x="161" y="1"/>
                </a:cxn>
                <a:cxn ang="0">
                  <a:pos x="141" y="0"/>
                </a:cxn>
                <a:cxn ang="0">
                  <a:pos x="122" y="1"/>
                </a:cxn>
                <a:cxn ang="0">
                  <a:pos x="102" y="6"/>
                </a:cxn>
                <a:cxn ang="0">
                  <a:pos x="83" y="12"/>
                </a:cxn>
                <a:cxn ang="0">
                  <a:pos x="67" y="21"/>
                </a:cxn>
                <a:cxn ang="0">
                  <a:pos x="52" y="31"/>
                </a:cxn>
                <a:cxn ang="0">
                  <a:pos x="38" y="44"/>
                </a:cxn>
                <a:cxn ang="0">
                  <a:pos x="26" y="58"/>
                </a:cxn>
                <a:cxn ang="0">
                  <a:pos x="15" y="74"/>
                </a:cxn>
                <a:cxn ang="0">
                  <a:pos x="10" y="82"/>
                </a:cxn>
                <a:cxn ang="0">
                  <a:pos x="6" y="91"/>
                </a:cxn>
                <a:cxn ang="0">
                  <a:pos x="3" y="99"/>
                </a:cxn>
                <a:cxn ang="0">
                  <a:pos x="0" y="108"/>
                </a:cxn>
                <a:cxn ang="0">
                  <a:pos x="1" y="108"/>
                </a:cxn>
                <a:cxn ang="0">
                  <a:pos x="4" y="110"/>
                </a:cxn>
                <a:cxn ang="0">
                  <a:pos x="9" y="111"/>
                </a:cxn>
                <a:cxn ang="0">
                  <a:pos x="16" y="112"/>
                </a:cxn>
                <a:cxn ang="0">
                  <a:pos x="22" y="114"/>
                </a:cxn>
                <a:cxn ang="0">
                  <a:pos x="29" y="114"/>
                </a:cxn>
                <a:cxn ang="0">
                  <a:pos x="34" y="111"/>
                </a:cxn>
                <a:cxn ang="0">
                  <a:pos x="38" y="108"/>
                </a:cxn>
              </a:cxnLst>
              <a:rect l="0" t="0" r="r" b="b"/>
              <a:pathLst>
                <a:path w="281" h="114">
                  <a:moveTo>
                    <a:pt x="38" y="108"/>
                  </a:moveTo>
                  <a:lnTo>
                    <a:pt x="44" y="93"/>
                  </a:lnTo>
                  <a:lnTo>
                    <a:pt x="54" y="79"/>
                  </a:lnTo>
                  <a:lnTo>
                    <a:pt x="65" y="67"/>
                  </a:lnTo>
                  <a:lnTo>
                    <a:pt x="77" y="56"/>
                  </a:lnTo>
                  <a:lnTo>
                    <a:pt x="91" y="47"/>
                  </a:lnTo>
                  <a:lnTo>
                    <a:pt x="107" y="41"/>
                  </a:lnTo>
                  <a:lnTo>
                    <a:pt x="124" y="36"/>
                  </a:lnTo>
                  <a:lnTo>
                    <a:pt x="141" y="35"/>
                  </a:lnTo>
                  <a:lnTo>
                    <a:pt x="159" y="36"/>
                  </a:lnTo>
                  <a:lnTo>
                    <a:pt x="175" y="41"/>
                  </a:lnTo>
                  <a:lnTo>
                    <a:pt x="191" y="47"/>
                  </a:lnTo>
                  <a:lnTo>
                    <a:pt x="206" y="56"/>
                  </a:lnTo>
                  <a:lnTo>
                    <a:pt x="218" y="67"/>
                  </a:lnTo>
                  <a:lnTo>
                    <a:pt x="229" y="79"/>
                  </a:lnTo>
                  <a:lnTo>
                    <a:pt x="238" y="93"/>
                  </a:lnTo>
                  <a:lnTo>
                    <a:pt x="245" y="108"/>
                  </a:lnTo>
                  <a:lnTo>
                    <a:pt x="252" y="108"/>
                  </a:lnTo>
                  <a:lnTo>
                    <a:pt x="260" y="108"/>
                  </a:lnTo>
                  <a:lnTo>
                    <a:pt x="266" y="108"/>
                  </a:lnTo>
                  <a:lnTo>
                    <a:pt x="271" y="108"/>
                  </a:lnTo>
                  <a:lnTo>
                    <a:pt x="275" y="108"/>
                  </a:lnTo>
                  <a:lnTo>
                    <a:pt x="279" y="108"/>
                  </a:lnTo>
                  <a:lnTo>
                    <a:pt x="280" y="108"/>
                  </a:lnTo>
                  <a:lnTo>
                    <a:pt x="281" y="108"/>
                  </a:lnTo>
                  <a:lnTo>
                    <a:pt x="279" y="99"/>
                  </a:lnTo>
                  <a:lnTo>
                    <a:pt x="276" y="92"/>
                  </a:lnTo>
                  <a:lnTo>
                    <a:pt x="273" y="83"/>
                  </a:lnTo>
                  <a:lnTo>
                    <a:pt x="269" y="75"/>
                  </a:lnTo>
                  <a:lnTo>
                    <a:pt x="258" y="59"/>
                  </a:lnTo>
                  <a:lnTo>
                    <a:pt x="246" y="45"/>
                  </a:lnTo>
                  <a:lnTo>
                    <a:pt x="232" y="32"/>
                  </a:lnTo>
                  <a:lnTo>
                    <a:pt x="217" y="21"/>
                  </a:lnTo>
                  <a:lnTo>
                    <a:pt x="199" y="12"/>
                  </a:lnTo>
                  <a:lnTo>
                    <a:pt x="181" y="6"/>
                  </a:lnTo>
                  <a:lnTo>
                    <a:pt x="161" y="1"/>
                  </a:lnTo>
                  <a:lnTo>
                    <a:pt x="141" y="0"/>
                  </a:lnTo>
                  <a:lnTo>
                    <a:pt x="122" y="1"/>
                  </a:lnTo>
                  <a:lnTo>
                    <a:pt x="102" y="6"/>
                  </a:lnTo>
                  <a:lnTo>
                    <a:pt x="83" y="12"/>
                  </a:lnTo>
                  <a:lnTo>
                    <a:pt x="67" y="21"/>
                  </a:lnTo>
                  <a:lnTo>
                    <a:pt x="52" y="31"/>
                  </a:lnTo>
                  <a:lnTo>
                    <a:pt x="38" y="44"/>
                  </a:lnTo>
                  <a:lnTo>
                    <a:pt x="26" y="58"/>
                  </a:lnTo>
                  <a:lnTo>
                    <a:pt x="15" y="74"/>
                  </a:lnTo>
                  <a:lnTo>
                    <a:pt x="10" y="82"/>
                  </a:lnTo>
                  <a:lnTo>
                    <a:pt x="6" y="91"/>
                  </a:lnTo>
                  <a:lnTo>
                    <a:pt x="3" y="99"/>
                  </a:lnTo>
                  <a:lnTo>
                    <a:pt x="0" y="108"/>
                  </a:lnTo>
                  <a:lnTo>
                    <a:pt x="1" y="108"/>
                  </a:lnTo>
                  <a:lnTo>
                    <a:pt x="4" y="110"/>
                  </a:lnTo>
                  <a:lnTo>
                    <a:pt x="9" y="111"/>
                  </a:lnTo>
                  <a:lnTo>
                    <a:pt x="16" y="112"/>
                  </a:lnTo>
                  <a:lnTo>
                    <a:pt x="22" y="114"/>
                  </a:lnTo>
                  <a:lnTo>
                    <a:pt x="29" y="114"/>
                  </a:lnTo>
                  <a:lnTo>
                    <a:pt x="34" y="111"/>
                  </a:lnTo>
                  <a:lnTo>
                    <a:pt x="38" y="108"/>
                  </a:lnTo>
                  <a:close/>
                </a:path>
              </a:pathLst>
            </a:custGeom>
            <a:solidFill>
              <a:srgbClr val="849B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9" name="Freeform 43"/>
            <p:cNvSpPr>
              <a:spLocks/>
            </p:cNvSpPr>
            <p:nvPr/>
          </p:nvSpPr>
          <p:spPr bwMode="auto">
            <a:xfrm>
              <a:off x="259" y="3193"/>
              <a:ext cx="93" cy="38"/>
            </a:xfrm>
            <a:custGeom>
              <a:avLst/>
              <a:gdLst/>
              <a:ahLst/>
              <a:cxnLst>
                <a:cxn ang="0">
                  <a:pos x="38" y="108"/>
                </a:cxn>
                <a:cxn ang="0">
                  <a:pos x="44" y="93"/>
                </a:cxn>
                <a:cxn ang="0">
                  <a:pos x="54" y="79"/>
                </a:cxn>
                <a:cxn ang="0">
                  <a:pos x="65" y="67"/>
                </a:cxn>
                <a:cxn ang="0">
                  <a:pos x="77" y="56"/>
                </a:cxn>
                <a:cxn ang="0">
                  <a:pos x="91" y="47"/>
                </a:cxn>
                <a:cxn ang="0">
                  <a:pos x="107" y="41"/>
                </a:cxn>
                <a:cxn ang="0">
                  <a:pos x="124" y="36"/>
                </a:cxn>
                <a:cxn ang="0">
                  <a:pos x="141" y="35"/>
                </a:cxn>
                <a:cxn ang="0">
                  <a:pos x="159" y="36"/>
                </a:cxn>
                <a:cxn ang="0">
                  <a:pos x="175" y="41"/>
                </a:cxn>
                <a:cxn ang="0">
                  <a:pos x="191" y="47"/>
                </a:cxn>
                <a:cxn ang="0">
                  <a:pos x="206" y="56"/>
                </a:cxn>
                <a:cxn ang="0">
                  <a:pos x="218" y="67"/>
                </a:cxn>
                <a:cxn ang="0">
                  <a:pos x="229" y="79"/>
                </a:cxn>
                <a:cxn ang="0">
                  <a:pos x="238" y="93"/>
                </a:cxn>
                <a:cxn ang="0">
                  <a:pos x="245" y="108"/>
                </a:cxn>
                <a:cxn ang="0">
                  <a:pos x="248" y="110"/>
                </a:cxn>
                <a:cxn ang="0">
                  <a:pos x="252" y="112"/>
                </a:cxn>
                <a:cxn ang="0">
                  <a:pos x="259" y="112"/>
                </a:cxn>
                <a:cxn ang="0">
                  <a:pos x="266" y="112"/>
                </a:cxn>
                <a:cxn ang="0">
                  <a:pos x="272" y="112"/>
                </a:cxn>
                <a:cxn ang="0">
                  <a:pos x="278" y="111"/>
                </a:cxn>
                <a:cxn ang="0">
                  <a:pos x="281" y="110"/>
                </a:cxn>
                <a:cxn ang="0">
                  <a:pos x="281" y="108"/>
                </a:cxn>
                <a:cxn ang="0">
                  <a:pos x="279" y="99"/>
                </a:cxn>
                <a:cxn ang="0">
                  <a:pos x="276" y="92"/>
                </a:cxn>
                <a:cxn ang="0">
                  <a:pos x="273" y="83"/>
                </a:cxn>
                <a:cxn ang="0">
                  <a:pos x="269" y="75"/>
                </a:cxn>
                <a:cxn ang="0">
                  <a:pos x="258" y="59"/>
                </a:cxn>
                <a:cxn ang="0">
                  <a:pos x="246" y="45"/>
                </a:cxn>
                <a:cxn ang="0">
                  <a:pos x="232" y="32"/>
                </a:cxn>
                <a:cxn ang="0">
                  <a:pos x="217" y="21"/>
                </a:cxn>
                <a:cxn ang="0">
                  <a:pos x="199" y="12"/>
                </a:cxn>
                <a:cxn ang="0">
                  <a:pos x="181" y="6"/>
                </a:cxn>
                <a:cxn ang="0">
                  <a:pos x="161" y="1"/>
                </a:cxn>
                <a:cxn ang="0">
                  <a:pos x="141" y="0"/>
                </a:cxn>
                <a:cxn ang="0">
                  <a:pos x="122" y="1"/>
                </a:cxn>
                <a:cxn ang="0">
                  <a:pos x="102" y="6"/>
                </a:cxn>
                <a:cxn ang="0">
                  <a:pos x="83" y="12"/>
                </a:cxn>
                <a:cxn ang="0">
                  <a:pos x="67" y="21"/>
                </a:cxn>
                <a:cxn ang="0">
                  <a:pos x="52" y="31"/>
                </a:cxn>
                <a:cxn ang="0">
                  <a:pos x="38" y="44"/>
                </a:cxn>
                <a:cxn ang="0">
                  <a:pos x="26" y="58"/>
                </a:cxn>
                <a:cxn ang="0">
                  <a:pos x="15" y="74"/>
                </a:cxn>
                <a:cxn ang="0">
                  <a:pos x="10" y="82"/>
                </a:cxn>
                <a:cxn ang="0">
                  <a:pos x="6" y="91"/>
                </a:cxn>
                <a:cxn ang="0">
                  <a:pos x="3" y="99"/>
                </a:cxn>
                <a:cxn ang="0">
                  <a:pos x="0" y="108"/>
                </a:cxn>
                <a:cxn ang="0">
                  <a:pos x="1" y="110"/>
                </a:cxn>
                <a:cxn ang="0">
                  <a:pos x="4" y="112"/>
                </a:cxn>
                <a:cxn ang="0">
                  <a:pos x="9" y="115"/>
                </a:cxn>
                <a:cxn ang="0">
                  <a:pos x="16" y="116"/>
                </a:cxn>
                <a:cxn ang="0">
                  <a:pos x="22" y="116"/>
                </a:cxn>
                <a:cxn ang="0">
                  <a:pos x="29" y="115"/>
                </a:cxn>
                <a:cxn ang="0">
                  <a:pos x="34" y="112"/>
                </a:cxn>
                <a:cxn ang="0">
                  <a:pos x="38" y="108"/>
                </a:cxn>
              </a:cxnLst>
              <a:rect l="0" t="0" r="r" b="b"/>
              <a:pathLst>
                <a:path w="281" h="116">
                  <a:moveTo>
                    <a:pt x="38" y="108"/>
                  </a:moveTo>
                  <a:lnTo>
                    <a:pt x="44" y="93"/>
                  </a:lnTo>
                  <a:lnTo>
                    <a:pt x="54" y="79"/>
                  </a:lnTo>
                  <a:lnTo>
                    <a:pt x="65" y="67"/>
                  </a:lnTo>
                  <a:lnTo>
                    <a:pt x="77" y="56"/>
                  </a:lnTo>
                  <a:lnTo>
                    <a:pt x="91" y="47"/>
                  </a:lnTo>
                  <a:lnTo>
                    <a:pt x="107" y="41"/>
                  </a:lnTo>
                  <a:lnTo>
                    <a:pt x="124" y="36"/>
                  </a:lnTo>
                  <a:lnTo>
                    <a:pt x="141" y="35"/>
                  </a:lnTo>
                  <a:lnTo>
                    <a:pt x="159" y="36"/>
                  </a:lnTo>
                  <a:lnTo>
                    <a:pt x="175" y="41"/>
                  </a:lnTo>
                  <a:lnTo>
                    <a:pt x="191" y="47"/>
                  </a:lnTo>
                  <a:lnTo>
                    <a:pt x="206" y="56"/>
                  </a:lnTo>
                  <a:lnTo>
                    <a:pt x="218" y="67"/>
                  </a:lnTo>
                  <a:lnTo>
                    <a:pt x="229" y="79"/>
                  </a:lnTo>
                  <a:lnTo>
                    <a:pt x="238" y="93"/>
                  </a:lnTo>
                  <a:lnTo>
                    <a:pt x="245" y="108"/>
                  </a:lnTo>
                  <a:lnTo>
                    <a:pt x="248" y="110"/>
                  </a:lnTo>
                  <a:lnTo>
                    <a:pt x="252" y="112"/>
                  </a:lnTo>
                  <a:lnTo>
                    <a:pt x="259" y="112"/>
                  </a:lnTo>
                  <a:lnTo>
                    <a:pt x="266" y="112"/>
                  </a:lnTo>
                  <a:lnTo>
                    <a:pt x="272" y="112"/>
                  </a:lnTo>
                  <a:lnTo>
                    <a:pt x="278" y="111"/>
                  </a:lnTo>
                  <a:lnTo>
                    <a:pt x="281" y="110"/>
                  </a:lnTo>
                  <a:lnTo>
                    <a:pt x="281" y="108"/>
                  </a:lnTo>
                  <a:lnTo>
                    <a:pt x="279" y="99"/>
                  </a:lnTo>
                  <a:lnTo>
                    <a:pt x="276" y="92"/>
                  </a:lnTo>
                  <a:lnTo>
                    <a:pt x="273" y="83"/>
                  </a:lnTo>
                  <a:lnTo>
                    <a:pt x="269" y="75"/>
                  </a:lnTo>
                  <a:lnTo>
                    <a:pt x="258" y="59"/>
                  </a:lnTo>
                  <a:lnTo>
                    <a:pt x="246" y="45"/>
                  </a:lnTo>
                  <a:lnTo>
                    <a:pt x="232" y="32"/>
                  </a:lnTo>
                  <a:lnTo>
                    <a:pt x="217" y="21"/>
                  </a:lnTo>
                  <a:lnTo>
                    <a:pt x="199" y="12"/>
                  </a:lnTo>
                  <a:lnTo>
                    <a:pt x="181" y="6"/>
                  </a:lnTo>
                  <a:lnTo>
                    <a:pt x="161" y="1"/>
                  </a:lnTo>
                  <a:lnTo>
                    <a:pt x="141" y="0"/>
                  </a:lnTo>
                  <a:lnTo>
                    <a:pt x="122" y="1"/>
                  </a:lnTo>
                  <a:lnTo>
                    <a:pt x="102" y="6"/>
                  </a:lnTo>
                  <a:lnTo>
                    <a:pt x="83" y="12"/>
                  </a:lnTo>
                  <a:lnTo>
                    <a:pt x="67" y="21"/>
                  </a:lnTo>
                  <a:lnTo>
                    <a:pt x="52" y="31"/>
                  </a:lnTo>
                  <a:lnTo>
                    <a:pt x="38" y="44"/>
                  </a:lnTo>
                  <a:lnTo>
                    <a:pt x="26" y="58"/>
                  </a:lnTo>
                  <a:lnTo>
                    <a:pt x="15" y="74"/>
                  </a:lnTo>
                  <a:lnTo>
                    <a:pt x="10" y="82"/>
                  </a:lnTo>
                  <a:lnTo>
                    <a:pt x="6" y="91"/>
                  </a:lnTo>
                  <a:lnTo>
                    <a:pt x="3" y="99"/>
                  </a:lnTo>
                  <a:lnTo>
                    <a:pt x="0" y="108"/>
                  </a:lnTo>
                  <a:lnTo>
                    <a:pt x="1" y="110"/>
                  </a:lnTo>
                  <a:lnTo>
                    <a:pt x="4" y="112"/>
                  </a:lnTo>
                  <a:lnTo>
                    <a:pt x="9" y="115"/>
                  </a:lnTo>
                  <a:lnTo>
                    <a:pt x="16" y="116"/>
                  </a:lnTo>
                  <a:lnTo>
                    <a:pt x="22" y="116"/>
                  </a:lnTo>
                  <a:lnTo>
                    <a:pt x="29" y="115"/>
                  </a:lnTo>
                  <a:lnTo>
                    <a:pt x="34" y="112"/>
                  </a:lnTo>
                  <a:lnTo>
                    <a:pt x="38" y="108"/>
                  </a:lnTo>
                  <a:close/>
                </a:path>
              </a:pathLst>
            </a:custGeom>
            <a:solidFill>
              <a:srgbClr val="849B7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1720644" y="6490046"/>
            <a:ext cx="1220964" cy="365125"/>
          </a:xfrm>
        </p:spPr>
        <p:txBody>
          <a:bodyPr/>
          <a:lstStyle/>
          <a:p>
            <a:r>
              <a:rPr lang="fr-FR" dirty="0" smtClean="0"/>
              <a:t>07 octobre2014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92D8AA55-BA97-204D-BE3B-B7B75471027A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4"/>
          </p:nvPr>
        </p:nvSpPr>
        <p:spPr>
          <a:xfrm>
            <a:off x="1354569" y="803313"/>
            <a:ext cx="7661840" cy="358775"/>
          </a:xfrm>
        </p:spPr>
        <p:txBody>
          <a:bodyPr/>
          <a:lstStyle/>
          <a:p>
            <a:r>
              <a:rPr lang="fr-FR" dirty="0" smtClean="0"/>
              <a:t>Un écart de taux toujours très favorable aux banques</a:t>
            </a:r>
            <a:br>
              <a:rPr lang="fr-FR" dirty="0" smtClean="0"/>
            </a:br>
            <a:endParaRPr lang="fr-FR" b="1" dirty="0"/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 smtClean="0"/>
              <a:t>I – TAUX AU PLUS BAS : UN SCENARIO DURABLE ?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2498651" y="5937786"/>
            <a:ext cx="62944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i="1" dirty="0" smtClean="0">
                <a:latin typeface="Arial Narrow" pitchFamily="34" charset="0"/>
              </a:rPr>
              <a:t>Sources : meilleurtaux.com, Agence France Trésor, Banque de France</a:t>
            </a:r>
            <a:endParaRPr lang="fr-FR" sz="1000" i="1" dirty="0">
              <a:latin typeface="Arial Narrow" pitchFamily="34" charset="0"/>
            </a:endParaRPr>
          </a:p>
        </p:txBody>
      </p:sp>
      <p:graphicFrame>
        <p:nvGraphicFramePr>
          <p:cNvPr id="16" name="Graphique 15"/>
          <p:cNvGraphicFramePr>
            <a:graphicFrameLocks/>
          </p:cNvGraphicFramePr>
          <p:nvPr/>
        </p:nvGraphicFramePr>
        <p:xfrm>
          <a:off x="591894" y="1345721"/>
          <a:ext cx="8275594" cy="2776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Graphique 22"/>
          <p:cNvGraphicFramePr>
            <a:graphicFrameLocks/>
          </p:cNvGraphicFramePr>
          <p:nvPr/>
        </p:nvGraphicFramePr>
        <p:xfrm>
          <a:off x="537608" y="3993098"/>
          <a:ext cx="8478801" cy="1944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720644" y="6490046"/>
            <a:ext cx="1238216" cy="365125"/>
          </a:xfrm>
        </p:spPr>
        <p:txBody>
          <a:bodyPr/>
          <a:lstStyle/>
          <a:p>
            <a:r>
              <a:rPr lang="fr-FR" dirty="0" smtClean="0"/>
              <a:t>07 octobre 2014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92D8AA55-BA97-204D-BE3B-B7B75471027A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 smtClean="0"/>
              <a:t>I – TAUX AU PLUS BAS : UN SCENARIO DURABLE ?</a:t>
            </a:r>
          </a:p>
          <a:p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4"/>
          </p:nvPr>
        </p:nvSpPr>
        <p:spPr>
          <a:xfrm>
            <a:off x="1354568" y="803313"/>
            <a:ext cx="7332231" cy="358775"/>
          </a:xfrm>
        </p:spPr>
        <p:txBody>
          <a:bodyPr/>
          <a:lstStyle/>
          <a:p>
            <a:r>
              <a:rPr lang="fr-FR" dirty="0" smtClean="0"/>
              <a:t>Des conditions d’octroi toujours favorables aux emprunteurs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7"/>
          </p:nvPr>
        </p:nvSpPr>
        <p:spPr>
          <a:xfrm>
            <a:off x="714375" y="1362075"/>
            <a:ext cx="7972425" cy="4886325"/>
          </a:xfrm>
        </p:spPr>
        <p:txBody>
          <a:bodyPr/>
          <a:lstStyle/>
          <a:p>
            <a:r>
              <a:rPr lang="fr-FR" dirty="0" smtClean="0"/>
              <a:t>Pas de resserrement des conditions d’octroi </a:t>
            </a:r>
          </a:p>
          <a:p>
            <a:pPr lvl="1"/>
            <a:r>
              <a:rPr lang="fr-FR" dirty="0" smtClean="0"/>
              <a:t>33% des revenus nets de l’emprunteur</a:t>
            </a:r>
          </a:p>
          <a:p>
            <a:pPr lvl="1"/>
            <a:r>
              <a:rPr lang="fr-FR" dirty="0" smtClean="0"/>
              <a:t>Stabilité professionnelle</a:t>
            </a:r>
          </a:p>
          <a:p>
            <a:pPr lvl="1"/>
            <a:r>
              <a:rPr lang="fr-FR" dirty="0" smtClean="0"/>
              <a:t>10% d’apport (financement des frais annexes) exigés dans 9 cas/10</a:t>
            </a:r>
          </a:p>
          <a:p>
            <a:pPr lvl="1">
              <a:buNone/>
            </a:pPr>
            <a:endParaRPr lang="fr-FR" dirty="0" smtClean="0"/>
          </a:p>
          <a:p>
            <a:pPr lvl="1">
              <a:buNone/>
            </a:pPr>
            <a:endParaRPr lang="fr-FR" dirty="0" smtClean="0"/>
          </a:p>
          <a:p>
            <a:pPr lvl="1">
              <a:buNone/>
            </a:pPr>
            <a:endParaRPr lang="fr-FR" dirty="0" smtClean="0"/>
          </a:p>
          <a:p>
            <a:pPr lvl="1">
              <a:buNone/>
            </a:pPr>
            <a:endParaRPr lang="fr-FR" dirty="0" smtClean="0"/>
          </a:p>
          <a:p>
            <a:r>
              <a:rPr lang="fr-FR" dirty="0" smtClean="0"/>
              <a:t>Le retour des longues durées confirmé</a:t>
            </a:r>
          </a:p>
          <a:p>
            <a:pPr lvl="1"/>
            <a:r>
              <a:rPr lang="fr-FR" dirty="0" smtClean="0"/>
              <a:t>Les offres sur 25 ans proposées par une très grande majorité des banques = cible primo-accédants</a:t>
            </a:r>
          </a:p>
          <a:p>
            <a:pPr lvl="1"/>
            <a:r>
              <a:rPr lang="fr-FR" dirty="0" smtClean="0"/>
              <a:t>Le 25 ans bénéficie de conditions taux très avantageuses : l’écart avec le 20 ans s’est considérablement réduit depuis quelques mois.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250" y="2809875"/>
            <a:ext cx="8210549" cy="1486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ZoneTexte 7"/>
          <p:cNvSpPr txBox="1"/>
          <p:nvPr/>
        </p:nvSpPr>
        <p:spPr>
          <a:xfrm>
            <a:off x="7132638" y="4296734"/>
            <a:ext cx="15541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 dirty="0" smtClean="0"/>
              <a:t>Source Banque de France</a:t>
            </a:r>
            <a:endParaRPr lang="fr-FR" sz="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1720643" y="6490046"/>
            <a:ext cx="1203711" cy="365125"/>
          </a:xfrm>
        </p:spPr>
        <p:txBody>
          <a:bodyPr/>
          <a:lstStyle/>
          <a:p>
            <a:r>
              <a:rPr lang="fr-FR" dirty="0" smtClean="0"/>
              <a:t>07 octobre2014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92D8AA55-BA97-204D-BE3B-B7B75471027A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 smtClean="0"/>
              <a:t>I – TAUX AU PLUS BAS : UN SCENARIO DURABLE ?</a:t>
            </a:r>
          </a:p>
          <a:p>
            <a:endParaRPr lang="fr-FR" dirty="0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4"/>
          </p:nvPr>
        </p:nvSpPr>
        <p:spPr>
          <a:xfrm>
            <a:off x="1354568" y="803313"/>
            <a:ext cx="7332231" cy="358775"/>
          </a:xfrm>
        </p:spPr>
        <p:txBody>
          <a:bodyPr/>
          <a:lstStyle/>
          <a:p>
            <a:r>
              <a:rPr lang="fr-FR" dirty="0" smtClean="0"/>
              <a:t>2014: une année hors normes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2" name="Espace réservé du contenu 11"/>
          <p:cNvSpPr>
            <a:spLocks noGrp="1"/>
          </p:cNvSpPr>
          <p:nvPr>
            <p:ph sz="quarter" idx="17"/>
          </p:nvPr>
        </p:nvSpPr>
        <p:spPr>
          <a:xfrm>
            <a:off x="714374" y="1509824"/>
            <a:ext cx="5165431" cy="4413140"/>
          </a:xfrm>
        </p:spPr>
        <p:txBody>
          <a:bodyPr/>
          <a:lstStyle/>
          <a:p>
            <a:r>
              <a:rPr lang="fr-FR" sz="1800" dirty="0" smtClean="0"/>
              <a:t>En octobre, les banques continuent à profiter de la baisse des OAT tout en se livrant à une concurrence acharnée sur les taux</a:t>
            </a:r>
          </a:p>
          <a:p>
            <a:endParaRPr lang="fr-FR" sz="1800" dirty="0" smtClean="0"/>
          </a:p>
          <a:p>
            <a:r>
              <a:rPr lang="fr-FR" sz="1800" dirty="0" smtClean="0"/>
              <a:t>37 % des nouveaux barèmes de taux de crédit reçus depuis début octobre sont à la baisse</a:t>
            </a:r>
          </a:p>
          <a:p>
            <a:pPr>
              <a:buNone/>
            </a:pPr>
            <a:endParaRPr lang="fr-FR" sz="1800" dirty="0" smtClean="0"/>
          </a:p>
          <a:p>
            <a:r>
              <a:rPr lang="fr-FR" sz="1800" dirty="0" smtClean="0"/>
              <a:t>Les taux moyens sont donc au plus bas</a:t>
            </a:r>
            <a:endParaRPr lang="fr-FR" sz="1800" dirty="0"/>
          </a:p>
        </p:txBody>
      </p:sp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864781" y="4354540"/>
          <a:ext cx="7524308" cy="16306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81077"/>
                <a:gridCol w="1881077"/>
                <a:gridCol w="1881077"/>
                <a:gridCol w="1881077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dirty="0"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Arial Narrow" pitchFamily="34" charset="0"/>
                        </a:rPr>
                        <a:t>15 ans</a:t>
                      </a:r>
                      <a:endParaRPr lang="fr-FR" dirty="0"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Arial Narrow" pitchFamily="34" charset="0"/>
                        </a:rPr>
                        <a:t>20</a:t>
                      </a:r>
                      <a:r>
                        <a:rPr lang="fr-FR" baseline="0" dirty="0" smtClean="0">
                          <a:latin typeface="Arial Narrow" pitchFamily="34" charset="0"/>
                        </a:rPr>
                        <a:t> ans </a:t>
                      </a:r>
                      <a:endParaRPr lang="fr-FR" dirty="0"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Arial Narrow" pitchFamily="34" charset="0"/>
                        </a:rPr>
                        <a:t>25 ans</a:t>
                      </a:r>
                      <a:endParaRPr lang="fr-FR" dirty="0">
                        <a:latin typeface="Arial Narrow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Arial Narrow" pitchFamily="34" charset="0"/>
                        </a:rPr>
                        <a:t>septembre 2013</a:t>
                      </a:r>
                      <a:endParaRPr lang="fr-FR" dirty="0">
                        <a:latin typeface="Arial Narrow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Arial Narrow" pitchFamily="34" charset="0"/>
                        </a:rPr>
                        <a:t>3,05 %</a:t>
                      </a:r>
                      <a:endParaRPr lang="fr-FR" dirty="0">
                        <a:latin typeface="Arial Narrow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Arial Narrow" pitchFamily="34" charset="0"/>
                        </a:rPr>
                        <a:t>3,40 %</a:t>
                      </a:r>
                      <a:endParaRPr lang="fr-FR" dirty="0">
                        <a:latin typeface="Arial Narrow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Arial Narrow" pitchFamily="34" charset="0"/>
                        </a:rPr>
                        <a:t>3,75 %</a:t>
                      </a:r>
                      <a:endParaRPr lang="fr-FR" dirty="0">
                        <a:latin typeface="Arial Narrow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Arial Narrow" pitchFamily="34" charset="0"/>
                        </a:rPr>
                        <a:t>Mai 2014</a:t>
                      </a:r>
                      <a:endParaRPr lang="fr-FR" dirty="0">
                        <a:latin typeface="Arial Narrow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2,83 %</a:t>
                      </a:r>
                      <a:endParaRPr lang="fr-FR" sz="1800" b="0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3,13 %</a:t>
                      </a:r>
                      <a:endParaRPr lang="fr-FR" sz="1800" b="0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3,56 %</a:t>
                      </a:r>
                      <a:endParaRPr lang="fr-FR" sz="1800" b="0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Arial Narrow" pitchFamily="34" charset="0"/>
                        </a:rPr>
                        <a:t>Octobre 2014</a:t>
                      </a:r>
                      <a:endParaRPr lang="fr-FR" dirty="0">
                        <a:latin typeface="Arial Narrow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rgbClr val="00B050"/>
                          </a:solidFill>
                          <a:latin typeface="Arial Narrow" pitchFamily="34" charset="0"/>
                        </a:rPr>
                        <a:t>2,44 %</a:t>
                      </a:r>
                      <a:endParaRPr lang="fr-FR" sz="2800" b="1" dirty="0">
                        <a:solidFill>
                          <a:srgbClr val="00B050"/>
                        </a:solidFill>
                        <a:latin typeface="Arial Narrow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rgbClr val="00B050"/>
                          </a:solidFill>
                          <a:latin typeface="Arial Narrow" pitchFamily="34" charset="0"/>
                        </a:rPr>
                        <a:t>2,70 %</a:t>
                      </a:r>
                      <a:endParaRPr lang="fr-FR" sz="2800" b="1" dirty="0">
                        <a:solidFill>
                          <a:srgbClr val="00B050"/>
                        </a:solidFill>
                        <a:latin typeface="Arial Narrow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 smtClean="0">
                          <a:solidFill>
                            <a:srgbClr val="00B050"/>
                          </a:solidFill>
                          <a:latin typeface="Arial Narrow" pitchFamily="34" charset="0"/>
                        </a:rPr>
                        <a:t>3,04 %</a:t>
                      </a:r>
                      <a:endParaRPr lang="fr-FR" sz="2800" b="1" dirty="0">
                        <a:solidFill>
                          <a:srgbClr val="00B050"/>
                        </a:solidFill>
                        <a:latin typeface="Arial Narrow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864781" y="5986762"/>
            <a:ext cx="75243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 dirty="0" smtClean="0"/>
              <a:t>Source meilleurtaux.com – taux hors assurance</a:t>
            </a:r>
            <a:endParaRPr lang="fr-FR" sz="1000" i="1" dirty="0"/>
          </a:p>
        </p:txBody>
      </p:sp>
      <p:graphicFrame>
        <p:nvGraphicFramePr>
          <p:cNvPr id="13" name="Graphique 12"/>
          <p:cNvGraphicFramePr/>
          <p:nvPr/>
        </p:nvGraphicFramePr>
        <p:xfrm>
          <a:off x="4810328" y="1162088"/>
          <a:ext cx="5197513" cy="3214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4298" y="1908176"/>
            <a:ext cx="8099203" cy="3121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720644" y="6490046"/>
            <a:ext cx="1272722" cy="365125"/>
          </a:xfrm>
        </p:spPr>
        <p:txBody>
          <a:bodyPr/>
          <a:lstStyle/>
          <a:p>
            <a:r>
              <a:rPr lang="fr-FR" dirty="0" smtClean="0"/>
              <a:t>07 octobre2014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92D8AA55-BA97-204D-BE3B-B7B75471027A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 smtClean="0"/>
              <a:t>I – TAUX AU PLUS BAS : UN SCENARIO DURABLE ?</a:t>
            </a:r>
          </a:p>
          <a:p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4"/>
          </p:nvPr>
        </p:nvSpPr>
        <p:spPr>
          <a:xfrm>
            <a:off x="1354569" y="803313"/>
            <a:ext cx="7608678" cy="358775"/>
          </a:xfrm>
        </p:spPr>
        <p:txBody>
          <a:bodyPr/>
          <a:lstStyle/>
          <a:p>
            <a:r>
              <a:rPr lang="fr-FR" dirty="0" smtClean="0"/>
              <a:t>Les banques de plus en plus offensives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1369768" y="5380547"/>
            <a:ext cx="75934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00" i="1" dirty="0" smtClean="0">
                <a:latin typeface="Arial Narrow" pitchFamily="34" charset="0"/>
              </a:rPr>
              <a:t>Source : meilleurtaux.com, taux issus des barèmes bancaires</a:t>
            </a:r>
            <a:endParaRPr lang="fr-FR" sz="1000" i="1" dirty="0">
              <a:latin typeface="Arial Narrow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14326" y="1446327"/>
            <a:ext cx="76919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latin typeface="Arial Narrow" pitchFamily="34" charset="0"/>
              </a:rPr>
              <a:t>Distribution des barèmes en fonction du meilleur taux fixe à 20 ans</a:t>
            </a:r>
            <a:endParaRPr lang="fr-FR" sz="1200" b="1" dirty="0">
              <a:latin typeface="Arial Narrow" pitchFamily="34" charset="0"/>
            </a:endParaRPr>
          </a:p>
        </p:txBody>
      </p:sp>
      <p:cxnSp>
        <p:nvCxnSpPr>
          <p:cNvPr id="25" name="Connecteur droit avec flèche 24"/>
          <p:cNvCxnSpPr/>
          <p:nvPr/>
        </p:nvCxnSpPr>
        <p:spPr>
          <a:xfrm flipV="1">
            <a:off x="828136" y="1818213"/>
            <a:ext cx="0" cy="32109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" name="Espace réservé du contenu 6"/>
          <p:cNvSpPr txBox="1">
            <a:spLocks/>
          </p:cNvSpPr>
          <p:nvPr/>
        </p:nvSpPr>
        <p:spPr>
          <a:xfrm>
            <a:off x="314325" y="5642449"/>
            <a:ext cx="8648920" cy="1137717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8E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</a:t>
            </a:r>
            <a:r>
              <a:rPr kumimoji="0" lang="fr-FR" sz="2000" b="1" i="0" u="none" strike="noStrike" kern="1200" cap="none" spc="0" normalizeH="0" noProof="0" dirty="0" smtClean="0">
                <a:ln>
                  <a:noFill/>
                </a:ln>
                <a:solidFill>
                  <a:srgbClr val="FF8E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septembre 2014, près de 2/3 des banques proposent des prêts sur 20 ans à un taux inférieur à 2,90% hors assurance !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FF8E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720644" y="6490046"/>
            <a:ext cx="1281348" cy="365125"/>
          </a:xfrm>
        </p:spPr>
        <p:txBody>
          <a:bodyPr/>
          <a:lstStyle/>
          <a:p>
            <a:r>
              <a:rPr lang="fr-FR" dirty="0" smtClean="0"/>
              <a:t>07 octobre2014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92D8AA55-BA97-204D-BE3B-B7B75471027A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 smtClean="0"/>
              <a:t>I – TAUX AU PLUS BAS : UN SCENARIO DURABLE ?</a:t>
            </a:r>
          </a:p>
          <a:p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4"/>
          </p:nvPr>
        </p:nvSpPr>
        <p:spPr>
          <a:xfrm>
            <a:off x="1354569" y="803313"/>
            <a:ext cx="7608678" cy="358775"/>
          </a:xfrm>
        </p:spPr>
        <p:txBody>
          <a:bodyPr/>
          <a:lstStyle/>
          <a:p>
            <a:r>
              <a:rPr lang="fr-FR" dirty="0" smtClean="0"/>
              <a:t>Les emprunteurs en 2014 empruntent à des conditions particulièrement avantageuses</a:t>
            </a:r>
            <a:endParaRPr lang="fr-FR" dirty="0"/>
          </a:p>
        </p:txBody>
      </p:sp>
      <p:sp>
        <p:nvSpPr>
          <p:cNvPr id="8" name="Espace réservé du contenu 6"/>
          <p:cNvSpPr txBox="1">
            <a:spLocks/>
          </p:cNvSpPr>
          <p:nvPr/>
        </p:nvSpPr>
        <p:spPr>
          <a:xfrm>
            <a:off x="314325" y="4183886"/>
            <a:ext cx="8648920" cy="1137717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Blip>
                <a:blip r:embed="rId2"/>
              </a:buBlip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8E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</a:t>
            </a:r>
            <a:r>
              <a:rPr kumimoji="0" lang="fr-FR" sz="2000" b="1" i="0" u="none" strike="noStrike" kern="1200" cap="none" spc="0" normalizeH="0" noProof="0" dirty="0" smtClean="0">
                <a:ln>
                  <a:noFill/>
                </a:ln>
                <a:solidFill>
                  <a:srgbClr val="FF8E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 coût d’un crédit de 200 000 € est en baisse de </a:t>
            </a:r>
            <a:r>
              <a:rPr lang="fr-FR" sz="2000" b="1" dirty="0" smtClean="0">
                <a:solidFill>
                  <a:srgbClr val="FF8E00"/>
                </a:solidFill>
              </a:rPr>
              <a:t>25% en 1 an et a été divisé par 2 depuis octobre 2008 !</a:t>
            </a:r>
            <a:endParaRPr kumimoji="0" lang="fr-FR" sz="2000" b="1" i="0" u="none" strike="noStrike" kern="1200" cap="none" spc="0" normalizeH="0" noProof="0" dirty="0" smtClean="0">
              <a:ln>
                <a:noFill/>
              </a:ln>
              <a:solidFill>
                <a:srgbClr val="FF8E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lang="fr-FR" sz="2000" b="1" baseline="0" dirty="0" smtClean="0">
                <a:solidFill>
                  <a:srgbClr val="FF8E00"/>
                </a:solidFill>
              </a:rPr>
              <a:t>La capacité d’emprunt pour une mensualité de 1 000 € a augmenté de </a:t>
            </a:r>
            <a:r>
              <a:rPr lang="fr-FR" sz="2000" b="1" dirty="0" smtClean="0">
                <a:solidFill>
                  <a:srgbClr val="FF8E00"/>
                </a:solidFill>
              </a:rPr>
              <a:t>près de </a:t>
            </a:r>
            <a:r>
              <a:rPr lang="fr-FR" sz="2000" b="1" baseline="0" dirty="0" smtClean="0">
                <a:solidFill>
                  <a:srgbClr val="FF8E00"/>
                </a:solidFill>
              </a:rPr>
              <a:t>13 000 € en 1 an!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FF8E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" y="1678616"/>
            <a:ext cx="8058150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720643" y="6490046"/>
            <a:ext cx="1384865" cy="365125"/>
          </a:xfrm>
        </p:spPr>
        <p:txBody>
          <a:bodyPr/>
          <a:lstStyle/>
          <a:p>
            <a:r>
              <a:rPr lang="fr-FR" dirty="0" smtClean="0"/>
              <a:t>07 octobre2014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92D8AA55-BA97-204D-BE3B-B7B75471027A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4"/>
          </p:nvPr>
        </p:nvSpPr>
        <p:spPr>
          <a:xfrm>
            <a:off x="1354568" y="803313"/>
            <a:ext cx="7332231" cy="358775"/>
          </a:xfrm>
        </p:spPr>
        <p:txBody>
          <a:bodyPr/>
          <a:lstStyle/>
          <a:p>
            <a:r>
              <a:rPr lang="fr-FR" dirty="0" smtClean="0"/>
              <a:t>Opportunités de renégociation: les emprunteurs ne s’y trompent pas</a:t>
            </a:r>
            <a:endParaRPr lang="fr-FR" dirty="0"/>
          </a:p>
        </p:txBody>
      </p:sp>
      <p:sp>
        <p:nvSpPr>
          <p:cNvPr id="21" name="Espace réservé du contenu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 smtClean="0"/>
              <a:t>I – TAUX AU PLUS BAS : UN SCENARIO DURABLE ?</a:t>
            </a:r>
          </a:p>
          <a:p>
            <a:endParaRPr lang="fr-FR" dirty="0"/>
          </a:p>
        </p:txBody>
      </p:sp>
      <p:sp>
        <p:nvSpPr>
          <p:cNvPr id="14" name="Espace réservé du contenu 11"/>
          <p:cNvSpPr txBox="1">
            <a:spLocks/>
          </p:cNvSpPr>
          <p:nvPr/>
        </p:nvSpPr>
        <p:spPr>
          <a:xfrm>
            <a:off x="799435" y="1524000"/>
            <a:ext cx="8163811" cy="441314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8E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Quelques chiffres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 smtClean="0">
              <a:ln>
                <a:noFill/>
              </a:ln>
              <a:solidFill>
                <a:srgbClr val="828C9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 smtClean="0">
              <a:ln>
                <a:noFill/>
              </a:ln>
              <a:solidFill>
                <a:srgbClr val="828C9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 smtClean="0">
              <a:ln>
                <a:noFill/>
              </a:ln>
              <a:solidFill>
                <a:srgbClr val="828C9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Espace réservé du contenu 10"/>
          <p:cNvSpPr txBox="1">
            <a:spLocks/>
          </p:cNvSpPr>
          <p:nvPr/>
        </p:nvSpPr>
        <p:spPr>
          <a:xfrm>
            <a:off x="695324" y="3444595"/>
            <a:ext cx="7972425" cy="571184"/>
          </a:xfrm>
          <a:prstGeom prst="rect">
            <a:avLst/>
          </a:prstGeom>
        </p:spPr>
        <p:txBody>
          <a:bodyPr/>
          <a:lstStyle/>
          <a:p>
            <a:pPr marL="185738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8E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+190% 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8E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pour les 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8E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demandes entre septembre 2013 et septembre 2014</a:t>
            </a:r>
          </a:p>
        </p:txBody>
      </p:sp>
      <p:sp>
        <p:nvSpPr>
          <p:cNvPr id="20" name="Flèche droite rayée 19"/>
          <p:cNvSpPr/>
          <p:nvPr/>
        </p:nvSpPr>
        <p:spPr>
          <a:xfrm>
            <a:off x="299707" y="3447827"/>
            <a:ext cx="595644" cy="427619"/>
          </a:xfrm>
          <a:prstGeom prst="stripedRightArrow">
            <a:avLst>
              <a:gd name="adj1" fmla="val 72988"/>
              <a:gd name="adj2" fmla="val 40805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space réservé du contenu 10"/>
          <p:cNvSpPr txBox="1">
            <a:spLocks/>
          </p:cNvSpPr>
          <p:nvPr/>
        </p:nvSpPr>
        <p:spPr>
          <a:xfrm>
            <a:off x="685799" y="2796895"/>
            <a:ext cx="7972425" cy="571184"/>
          </a:xfrm>
          <a:prstGeom prst="rect">
            <a:avLst/>
          </a:prstGeom>
        </p:spPr>
        <p:txBody>
          <a:bodyPr/>
          <a:lstStyle/>
          <a:p>
            <a:pPr marL="185738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8E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 seulement 4 mois, la demande 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8E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 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8E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renégociations a plus que triplé !</a:t>
            </a:r>
          </a:p>
        </p:txBody>
      </p:sp>
      <p:sp>
        <p:nvSpPr>
          <p:cNvPr id="24" name="Flèche droite rayée 23"/>
          <p:cNvSpPr/>
          <p:nvPr/>
        </p:nvSpPr>
        <p:spPr>
          <a:xfrm>
            <a:off x="290182" y="2800127"/>
            <a:ext cx="595644" cy="427619"/>
          </a:xfrm>
          <a:prstGeom prst="stripedRightArrow">
            <a:avLst>
              <a:gd name="adj1" fmla="val 72988"/>
              <a:gd name="adj2" fmla="val 40805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720644" y="6490046"/>
            <a:ext cx="1393492" cy="365125"/>
          </a:xfrm>
        </p:spPr>
        <p:txBody>
          <a:bodyPr/>
          <a:lstStyle/>
          <a:p>
            <a:r>
              <a:rPr lang="fr-FR" dirty="0" smtClean="0"/>
              <a:t>07 octobre2014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92D8AA55-BA97-204D-BE3B-B7B75471027A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 smtClean="0"/>
              <a:t>I – TAUX AU PLUS BAS : UN SCENARIO DURABLE ?</a:t>
            </a:r>
          </a:p>
          <a:p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4"/>
          </p:nvPr>
        </p:nvSpPr>
        <p:spPr>
          <a:xfrm>
            <a:off x="1354569" y="803313"/>
            <a:ext cx="7608678" cy="358775"/>
          </a:xfrm>
        </p:spPr>
        <p:txBody>
          <a:bodyPr/>
          <a:lstStyle/>
          <a:p>
            <a:r>
              <a:rPr lang="fr-FR" dirty="0" smtClean="0"/>
              <a:t>La renégociation toujours et encore intéressante</a:t>
            </a:r>
            <a:endParaRPr lang="fr-FR" dirty="0"/>
          </a:p>
        </p:txBody>
      </p:sp>
      <p:sp>
        <p:nvSpPr>
          <p:cNvPr id="8" name="Espace réservé du contenu 6"/>
          <p:cNvSpPr txBox="1">
            <a:spLocks/>
          </p:cNvSpPr>
          <p:nvPr/>
        </p:nvSpPr>
        <p:spPr>
          <a:xfrm>
            <a:off x="314325" y="4511674"/>
            <a:ext cx="8648920" cy="1137717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Blip>
                <a:blip r:embed="rId2"/>
              </a:buBlip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8E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</a:t>
            </a:r>
            <a:r>
              <a:rPr kumimoji="0" lang="fr-FR" sz="2000" b="1" i="0" u="none" strike="noStrike" kern="1200" cap="none" spc="0" normalizeH="0" noProof="0" dirty="0" smtClean="0">
                <a:ln>
                  <a:noFill/>
                </a:ln>
                <a:solidFill>
                  <a:srgbClr val="FF8E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niveau des taux est tel que toutes les années antérieures sont désormais concernées y compris celles où les taux étaient déjà très bas !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FF8E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663700"/>
            <a:ext cx="74676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eilleurtaux2013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Meilleurtaux2013</Template>
  <TotalTime>4981</TotalTime>
  <Words>1510</Words>
  <Application>Microsoft Office PowerPoint</Application>
  <PresentationFormat>Affichage à l'écran (4:3)</PresentationFormat>
  <Paragraphs>273</Paragraphs>
  <Slides>29</Slides>
  <Notes>4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0" baseType="lpstr">
      <vt:lpstr>Meilleurtaux2013</vt:lpstr>
      <vt:lpstr>20ème Observatoire des Taux  meilleurtaux.com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19ème Observatoire des Taux  meilleurtaux.com</dc:title>
  <dc:creator>craynaud</dc:creator>
  <cp:lastModifiedBy>mbernier</cp:lastModifiedBy>
  <cp:revision>397</cp:revision>
  <dcterms:created xsi:type="dcterms:W3CDTF">2014-04-11T13:09:54Z</dcterms:created>
  <dcterms:modified xsi:type="dcterms:W3CDTF">2014-10-06T11:02:08Z</dcterms:modified>
</cp:coreProperties>
</file>